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1.xml" ContentType="application/vnd.openxmlformats-officedocument.presentationml.notesSlide+xml"/>
  <Override PartName="/ppt/theme/themeOverride4.xml" ContentType="application/vnd.openxmlformats-officedocument.themeOverride+xml"/>
  <Override PartName="/ppt/notesSlides/notesSlide2.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81" r:id="rId3"/>
    <p:sldId id="286" r:id="rId4"/>
    <p:sldId id="282" r:id="rId5"/>
    <p:sldId id="287" r:id="rId6"/>
    <p:sldId id="266" r:id="rId7"/>
    <p:sldId id="265" r:id="rId8"/>
    <p:sldId id="285" r:id="rId9"/>
    <p:sldId id="262" r:id="rId10"/>
    <p:sldId id="263" r:id="rId11"/>
    <p:sldId id="264" r:id="rId12"/>
    <p:sldId id="269" r:id="rId13"/>
    <p:sldId id="271" r:id="rId14"/>
    <p:sldId id="276" r:id="rId15"/>
    <p:sldId id="272" r:id="rId16"/>
    <p:sldId id="274" r:id="rId17"/>
    <p:sldId id="273" r:id="rId18"/>
    <p:sldId id="277"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85" d="100"/>
          <a:sy n="85" d="100"/>
        </p:scale>
        <p:origin x="-485" y="-1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F02C13-A651-44A9-9612-04164DAD6F5E}" type="datetimeFigureOut">
              <a:rPr lang="ru-RU" smtClean="0"/>
              <a:t>14.02.2020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7F8557-A26B-4DBD-923D-84BF432BCD73}" type="slidenum">
              <a:rPr lang="ru-RU" smtClean="0"/>
              <a:t>‹#›</a:t>
            </a:fld>
            <a:endParaRPr lang="ru-RU"/>
          </a:p>
        </p:txBody>
      </p:sp>
    </p:spTree>
    <p:extLst>
      <p:ext uri="{BB962C8B-B14F-4D97-AF65-F5344CB8AC3E}">
        <p14:creationId xmlns:p14="http://schemas.microsoft.com/office/powerpoint/2010/main" val="153343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87F8557-A26B-4DBD-923D-84BF432BCD73}" type="slidenum">
              <a:rPr lang="ru-RU" smtClean="0"/>
              <a:t>4</a:t>
            </a:fld>
            <a:endParaRPr lang="ru-RU"/>
          </a:p>
        </p:txBody>
      </p:sp>
    </p:spTree>
    <p:extLst>
      <p:ext uri="{BB962C8B-B14F-4D97-AF65-F5344CB8AC3E}">
        <p14:creationId xmlns:p14="http://schemas.microsoft.com/office/powerpoint/2010/main" val="347955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87F8557-A26B-4DBD-923D-84BF432BCD73}" type="slidenum">
              <a:rPr lang="ru-RU" smtClean="0"/>
              <a:t>5</a:t>
            </a:fld>
            <a:endParaRPr lang="ru-RU"/>
          </a:p>
        </p:txBody>
      </p:sp>
    </p:spTree>
    <p:extLst>
      <p:ext uri="{BB962C8B-B14F-4D97-AF65-F5344CB8AC3E}">
        <p14:creationId xmlns:p14="http://schemas.microsoft.com/office/powerpoint/2010/main" val="3087523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DE37D38-34B2-4F7E-9107-92D6802E02A5}" type="datetimeFigureOut">
              <a:rPr lang="ru-RU" smtClean="0"/>
              <a:t>14.02.2020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2929623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E37D38-34B2-4F7E-9107-92D6802E02A5}" type="datetimeFigureOut">
              <a:rPr lang="ru-RU" smtClean="0"/>
              <a:t>14.02.2020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2575646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E37D38-34B2-4F7E-9107-92D6802E02A5}" type="datetimeFigureOut">
              <a:rPr lang="ru-RU" smtClean="0"/>
              <a:t>14.02.2020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182810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E37D38-34B2-4F7E-9107-92D6802E02A5}" type="datetimeFigureOut">
              <a:rPr lang="ru-RU" smtClean="0"/>
              <a:t>14.02.2020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4152235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DE37D38-34B2-4F7E-9107-92D6802E02A5}" type="datetimeFigureOut">
              <a:rPr lang="ru-RU" smtClean="0"/>
              <a:t>14.02.2020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1416956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DE37D38-34B2-4F7E-9107-92D6802E02A5}" type="datetimeFigureOut">
              <a:rPr lang="ru-RU" smtClean="0"/>
              <a:t>14.02.2020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2450432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DE37D38-34B2-4F7E-9107-92D6802E02A5}" type="datetimeFigureOut">
              <a:rPr lang="ru-RU" smtClean="0"/>
              <a:t>14.02.2020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2570857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DE37D38-34B2-4F7E-9107-92D6802E02A5}" type="datetimeFigureOut">
              <a:rPr lang="ru-RU" smtClean="0"/>
              <a:t>14.02.2020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143707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DE37D38-34B2-4F7E-9107-92D6802E02A5}" type="datetimeFigureOut">
              <a:rPr lang="ru-RU" smtClean="0"/>
              <a:t>14.02.2020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2618147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E37D38-34B2-4F7E-9107-92D6802E02A5}" type="datetimeFigureOut">
              <a:rPr lang="ru-RU" smtClean="0"/>
              <a:t>14.02.2020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1663444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E37D38-34B2-4F7E-9107-92D6802E02A5}" type="datetimeFigureOut">
              <a:rPr lang="ru-RU" smtClean="0"/>
              <a:t>14.02.2020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F20246-874B-4EC1-9B1A-7A14899E03F8}" type="slidenum">
              <a:rPr lang="ru-RU" smtClean="0"/>
              <a:t>‹#›</a:t>
            </a:fld>
            <a:endParaRPr lang="ru-RU"/>
          </a:p>
        </p:txBody>
      </p:sp>
    </p:spTree>
    <p:extLst>
      <p:ext uri="{BB962C8B-B14F-4D97-AF65-F5344CB8AC3E}">
        <p14:creationId xmlns:p14="http://schemas.microsoft.com/office/powerpoint/2010/main" val="845472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37D38-34B2-4F7E-9107-92D6802E02A5}" type="datetimeFigureOut">
              <a:rPr lang="ru-RU" smtClean="0"/>
              <a:t>14.02.2020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20246-874B-4EC1-9B1A-7A14899E03F8}" type="slidenum">
              <a:rPr lang="ru-RU" smtClean="0"/>
              <a:t>‹#›</a:t>
            </a:fld>
            <a:endParaRPr lang="ru-RU"/>
          </a:p>
        </p:txBody>
      </p:sp>
    </p:spTree>
    <p:extLst>
      <p:ext uri="{BB962C8B-B14F-4D97-AF65-F5344CB8AC3E}">
        <p14:creationId xmlns:p14="http://schemas.microsoft.com/office/powerpoint/2010/main" val="4042766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themeOverride" Target="../theme/themeOverride11.xml"/><Relationship Id="rId5" Type="http://schemas.openxmlformats.org/officeDocument/2006/relationships/image" Target="../media/image8.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themeOverride" Target="../theme/themeOverride12.xml"/><Relationship Id="rId5" Type="http://schemas.openxmlformats.org/officeDocument/2006/relationships/image" Target="../media/image9.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themeOverride" Target="../theme/themeOverride13.xml"/><Relationship Id="rId5" Type="http://schemas.openxmlformats.org/officeDocument/2006/relationships/image" Target="../media/image10.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themeOverride" Target="../theme/themeOverride14.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6.xml"/><Relationship Id="rId5" Type="http://schemas.openxmlformats.org/officeDocument/2006/relationships/hyperlink" Target="https://www.mkrf.ru/press/news/muzey_rerikhov_pereedet_na_vdnkh_uvelichiv_ekspozitsiyu_v_dva_raza/" TargetMode="Externa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2.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3.xml"/><Relationship Id="rId5" Type="http://schemas.microsoft.com/office/2007/relationships/hdphoto" Target="../media/hdphoto1.wdp"/><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7"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hemeOverride" Target="../theme/themeOverride5.xml"/><Relationship Id="rId6" Type="http://schemas.microsoft.com/office/2007/relationships/hdphoto" Target="../media/hdphoto3.wdp"/><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7.jpeg"/><Relationship Id="rId5" Type="http://schemas.openxmlformats.org/officeDocument/2006/relationships/image" Target="../media/image6.jpe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78632" y="1561821"/>
            <a:ext cx="10515600" cy="2902113"/>
          </a:xfrm>
        </p:spPr>
        <p:txBody>
          <a:bodyPr>
            <a:normAutofit/>
          </a:bodyPr>
          <a:lstStyle/>
          <a:p>
            <a:pPr marL="0" indent="0" algn="ctr">
              <a:lnSpc>
                <a:spcPct val="100000"/>
              </a:lnSpc>
              <a:buNone/>
            </a:pPr>
            <a:r>
              <a:rPr lang="ru-RU" sz="5400" b="1" dirty="0">
                <a:solidFill>
                  <a:srgbClr val="800000"/>
                </a:solidFill>
                <a:latin typeface="Arial" panose="020B0604020202020204" pitchFamily="34" charset="0"/>
                <a:cs typeface="Arial" panose="020B0604020202020204" pitchFamily="34" charset="0"/>
              </a:rPr>
              <a:t>Хроника </a:t>
            </a:r>
            <a:r>
              <a:rPr lang="ru-RU" sz="5400" b="1" dirty="0" smtClean="0">
                <a:solidFill>
                  <a:srgbClr val="800000"/>
                </a:solidFill>
                <a:latin typeface="Arial" panose="020B0604020202020204" pitchFamily="34" charset="0"/>
                <a:cs typeface="Arial" panose="020B0604020202020204" pitchFamily="34" charset="0"/>
              </a:rPr>
              <a:t>событий вокруг Музея </a:t>
            </a:r>
            <a:r>
              <a:rPr lang="ru-RU" sz="5400" b="1" dirty="0">
                <a:solidFill>
                  <a:srgbClr val="800000"/>
                </a:solidFill>
                <a:latin typeface="Arial" panose="020B0604020202020204" pitchFamily="34" charset="0"/>
                <a:cs typeface="Arial" panose="020B0604020202020204" pitchFamily="34" charset="0"/>
              </a:rPr>
              <a:t>Рерихов </a:t>
            </a:r>
            <a:r>
              <a:rPr lang="ru-RU" sz="5400" b="1" dirty="0" smtClean="0">
                <a:solidFill>
                  <a:srgbClr val="800000"/>
                </a:solidFill>
                <a:latin typeface="Arial" panose="020B0604020202020204" pitchFamily="34" charset="0"/>
                <a:cs typeface="Arial" panose="020B0604020202020204" pitchFamily="34" charset="0"/>
              </a:rPr>
              <a:t/>
            </a:r>
            <a:br>
              <a:rPr lang="ru-RU" sz="5400" b="1" dirty="0" smtClean="0">
                <a:solidFill>
                  <a:srgbClr val="800000"/>
                </a:solidFill>
                <a:latin typeface="Arial" panose="020B0604020202020204" pitchFamily="34" charset="0"/>
                <a:cs typeface="Arial" panose="020B0604020202020204" pitchFamily="34" charset="0"/>
              </a:rPr>
            </a:br>
            <a:r>
              <a:rPr lang="ru-RU" sz="3000" dirty="0" smtClean="0">
                <a:solidFill>
                  <a:srgbClr val="800000"/>
                </a:solidFill>
                <a:latin typeface="Arial" panose="020B0604020202020204" pitchFamily="34" charset="0"/>
                <a:cs typeface="Arial" panose="020B0604020202020204" pitchFamily="34" charset="0"/>
              </a:rPr>
              <a:t>(филиала Государственного музея Востока)</a:t>
            </a:r>
            <a:endParaRPr lang="ru-RU" sz="5400" b="1" dirty="0" smtClean="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66522" y="5555272"/>
            <a:ext cx="3494867" cy="369332"/>
          </a:xfrm>
          <a:prstGeom prst="rect">
            <a:avLst/>
          </a:prstGeom>
        </p:spPr>
        <p:txBody>
          <a:bodyPr wrap="none">
            <a:spAutoFit/>
          </a:bodyPr>
          <a:lstStyle/>
          <a:p>
            <a:r>
              <a:rPr lang="ru-RU" b="1" dirty="0">
                <a:solidFill>
                  <a:srgbClr val="800000"/>
                </a:solidFill>
                <a:latin typeface="Arial" panose="020B0604020202020204" pitchFamily="34" charset="0"/>
                <a:cs typeface="Arial" panose="020B0604020202020204" pitchFamily="34" charset="0"/>
              </a:rPr>
              <a:t>Составитель Н.В. Макаренко</a:t>
            </a:r>
          </a:p>
        </p:txBody>
      </p:sp>
    </p:spTree>
    <p:extLst>
      <p:ext uri="{BB962C8B-B14F-4D97-AF65-F5344CB8AC3E}">
        <p14:creationId xmlns:p14="http://schemas.microsoft.com/office/powerpoint/2010/main" val="2185977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5742" y="597300"/>
            <a:ext cx="10515600" cy="581173"/>
          </a:xfrm>
        </p:spPr>
        <p:txBody>
          <a:bodyPr>
            <a:noAutofit/>
          </a:bodyPr>
          <a:lstStyle/>
          <a:p>
            <a:pPr>
              <a:lnSpc>
                <a:spcPct val="107000"/>
              </a:lnSpc>
            </a:pPr>
            <a:r>
              <a:rPr lang="ru-RU" sz="3200" b="1" dirty="0">
                <a:solidFill>
                  <a:srgbClr val="800000"/>
                </a:solidFill>
                <a:latin typeface="Arial" panose="020B0604020202020204" pitchFamily="34" charset="0"/>
                <a:ea typeface="+mn-ea"/>
                <a:cs typeface="Arial" panose="020B0604020202020204" pitchFamily="34" charset="0"/>
              </a:rPr>
              <a:t>2018 год. Курс на ликвидацию </a:t>
            </a:r>
            <a:r>
              <a:rPr lang="ru-RU" sz="3200" b="1" dirty="0" smtClean="0">
                <a:solidFill>
                  <a:srgbClr val="800000"/>
                </a:solidFill>
                <a:latin typeface="Arial" panose="020B0604020202020204" pitchFamily="34" charset="0"/>
                <a:ea typeface="+mn-ea"/>
                <a:cs typeface="Arial" panose="020B0604020202020204" pitchFamily="34" charset="0"/>
              </a:rPr>
              <a:t>Музея Рерихов</a:t>
            </a:r>
            <a:endParaRPr lang="ru-RU" sz="3200" b="1" dirty="0">
              <a:solidFill>
                <a:srgbClr val="800000"/>
              </a:solidFill>
              <a:latin typeface="Arial" panose="020B0604020202020204" pitchFamily="34" charset="0"/>
              <a:ea typeface="+mn-ea"/>
              <a:cs typeface="Arial" panose="020B0604020202020204" pitchFamily="34" charset="0"/>
            </a:endParaRPr>
          </a:p>
        </p:txBody>
      </p:sp>
      <p:sp>
        <p:nvSpPr>
          <p:cNvPr id="3" name="Объект 2"/>
          <p:cNvSpPr>
            <a:spLocks noGrp="1"/>
          </p:cNvSpPr>
          <p:nvPr>
            <p:ph idx="1"/>
          </p:nvPr>
        </p:nvSpPr>
        <p:spPr>
          <a:xfrm>
            <a:off x="334409" y="1311477"/>
            <a:ext cx="11677483" cy="5305454"/>
          </a:xfrm>
        </p:spPr>
        <p:txBody>
          <a:bodyPr>
            <a:noAutofit/>
          </a:bodyPr>
          <a:lstStyle/>
          <a:p>
            <a:pPr marL="342900" indent="-342900">
              <a:lnSpc>
                <a:spcPct val="130000"/>
              </a:lnSpc>
              <a:spcBef>
                <a:spcPts val="0"/>
              </a:spcBef>
              <a:spcAft>
                <a:spcPts val="1000"/>
              </a:spcAft>
            </a:pP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Февраль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директор ГМВ А.В. Седов окончательно берёт курс на ликвидацию филиала. Штатное расписание не утверждено, финансирование филиала не открыто. Происходит переподчинение хозяйственных служб филиала, сокращение состава сотрудников государственного Музея Рерихов. Блокируются решения и распоряжения директора ГМР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r>
            <a:b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Т.К</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000" dirty="0" err="1">
                <a:solidFill>
                  <a:srgbClr val="800000"/>
                </a:solidFill>
                <a:latin typeface="Arial" panose="020B0604020202020204" pitchFamily="34" charset="0"/>
                <a:ea typeface="Calibri" panose="020F0502020204030204" pitchFamily="34" charset="0"/>
                <a:cs typeface="Arial" panose="020B0604020202020204" pitchFamily="34" charset="0"/>
              </a:rPr>
              <a:t>Мкртычева</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endParaRPr lang="ru-RU" sz="2000" dirty="0">
              <a:solidFill>
                <a:srgbClr val="8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30000"/>
              </a:lnSpc>
              <a:spcBef>
                <a:spcPts val="0"/>
              </a:spcBef>
              <a:spcAft>
                <a:spcPts val="1000"/>
              </a:spcAft>
            </a:pP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Май</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 заседание у заместителя министра культуры РФ В.В. </a:t>
            </a:r>
            <a:r>
              <a:rPr lang="ru-RU" sz="2000" dirty="0" err="1">
                <a:solidFill>
                  <a:srgbClr val="800000"/>
                </a:solidFill>
                <a:latin typeface="Arial" panose="020B0604020202020204" pitchFamily="34" charset="0"/>
                <a:ea typeface="Calibri" panose="020F0502020204030204" pitchFamily="34" charset="0"/>
                <a:cs typeface="Arial" panose="020B0604020202020204" pitchFamily="34" charset="0"/>
              </a:rPr>
              <a:t>Аристархова</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Директор ГМВ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r>
            <a:b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А.В</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Седов отказывается от предложения о дополнительном финансировании на развитие филиала. В то же время просит 4 млн. рублей на оцифровку архива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рукописей Е.И. Рерих. Опубликование сканов дневниковых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записей Е.И. Рерих выдаётся за достижение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r>
            <a:b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в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популяризации творческого наследия Рерихов</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p>
          <a:p>
            <a:pPr marL="342900" indent="-342900">
              <a:lnSpc>
                <a:spcPct val="130000"/>
              </a:lnSpc>
              <a:spcBef>
                <a:spcPts val="0"/>
              </a:spcBef>
              <a:spcAft>
                <a:spcPts val="1000"/>
              </a:spcAft>
            </a:pP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Июль</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 исполнительное делопроизводство Музея Рериха прекращено. Все делопроизводство предано в администрацию Музея Рерихов на Никитском бульваре.</a:t>
            </a:r>
          </a:p>
          <a:p>
            <a:pPr marL="342900" indent="-342900">
              <a:lnSpc>
                <a:spcPct val="130000"/>
              </a:lnSpc>
              <a:spcBef>
                <a:spcPts val="0"/>
              </a:spcBef>
              <a:spcAft>
                <a:spcPts val="1000"/>
              </a:spcAft>
            </a:pPr>
            <a:endParaRPr lang="ru-RU" sz="2000"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0021292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7118" y="778442"/>
            <a:ext cx="10641419" cy="602438"/>
          </a:xfrm>
        </p:spPr>
        <p:txBody>
          <a:bodyPr>
            <a:noAutofit/>
          </a:bodyPr>
          <a:lstStyle/>
          <a:p>
            <a:pPr>
              <a:lnSpc>
                <a:spcPct val="107000"/>
              </a:lnSpc>
            </a:pPr>
            <a:r>
              <a:rPr lang="ru-RU" sz="3200" b="1" dirty="0">
                <a:solidFill>
                  <a:srgbClr val="800000"/>
                </a:solidFill>
                <a:latin typeface="Arial" panose="020B0604020202020204" pitchFamily="34" charset="0"/>
                <a:ea typeface="+mn-ea"/>
                <a:cs typeface="Arial" panose="020B0604020202020204" pitchFamily="34" charset="0"/>
              </a:rPr>
              <a:t>Дальнейшие шаги по блокированию деятельности </a:t>
            </a:r>
            <a:r>
              <a:rPr lang="ru-RU" sz="3200" b="1" dirty="0" smtClean="0">
                <a:solidFill>
                  <a:srgbClr val="800000"/>
                </a:solidFill>
                <a:latin typeface="Arial" panose="020B0604020202020204" pitchFamily="34" charset="0"/>
                <a:ea typeface="+mn-ea"/>
                <a:cs typeface="Arial" panose="020B0604020202020204" pitchFamily="34" charset="0"/>
              </a:rPr>
              <a:t>Музея Рерихов</a:t>
            </a:r>
            <a:endParaRPr lang="ru-RU" sz="3200" b="1" dirty="0">
              <a:solidFill>
                <a:srgbClr val="800000"/>
              </a:solidFill>
              <a:latin typeface="Arial" panose="020B0604020202020204" pitchFamily="34" charset="0"/>
              <a:ea typeface="+mn-ea"/>
              <a:cs typeface="Arial" panose="020B0604020202020204" pitchFamily="34" charset="0"/>
            </a:endParaRPr>
          </a:p>
        </p:txBody>
      </p:sp>
      <p:sp>
        <p:nvSpPr>
          <p:cNvPr id="3" name="Объект 2"/>
          <p:cNvSpPr>
            <a:spLocks noGrp="1"/>
          </p:cNvSpPr>
          <p:nvPr>
            <p:ph idx="1"/>
          </p:nvPr>
        </p:nvSpPr>
        <p:spPr>
          <a:xfrm>
            <a:off x="337118" y="1730402"/>
            <a:ext cx="11525144" cy="5061097"/>
          </a:xfrm>
        </p:spPr>
        <p:txBody>
          <a:bodyPr>
            <a:normAutofit fontScale="92500" lnSpcReduction="20000"/>
          </a:bodyPr>
          <a:lstStyle/>
          <a:p>
            <a:pPr marL="342900" indent="-342900">
              <a:lnSpc>
                <a:spcPct val="130000"/>
              </a:lnSpc>
              <a:spcBef>
                <a:spcPts val="0"/>
              </a:spcBef>
              <a:spcAft>
                <a:spcPts val="1000"/>
              </a:spcAft>
            </a:pP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Август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выставочный совет ГМВ блокирует разработанную сотрудниками Музея Рерихов</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концепцию постоянной экспозиции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Рерихов. Блокируются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концепция и планы культурно-выставочной и просветительской деятельности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Дирекция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ГМВ предлагает создать в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«Усадьбе Лопухиных» буддийский центр.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Предложение Министерство культуры РФ не утвердило.</a:t>
            </a:r>
          </a:p>
          <a:p>
            <a:pPr marL="342900" indent="-342900">
              <a:lnSpc>
                <a:spcPct val="130000"/>
              </a:lnSpc>
              <a:spcBef>
                <a:spcPts val="0"/>
              </a:spcBef>
              <a:spcAft>
                <a:spcPts val="1000"/>
              </a:spcAft>
            </a:pP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Н</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азначенный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начальником департамента музеев Министерства культуры РФ В.А. Кононов предлагает перенести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Музей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Рерихов в павильон №13 ВДНХ. Предложение в Министерстве культуры РФ не принято.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В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качестве компромисса В.А. Кононов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предлагает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провести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выставку</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произведений Рерихов в павильоне №13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ВДНХ. Предложение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было утверждено.</a:t>
            </a:r>
          </a:p>
          <a:p>
            <a:pPr marL="342900" indent="-342900">
              <a:lnSpc>
                <a:spcPct val="130000"/>
              </a:lnSpc>
              <a:spcBef>
                <a:spcPts val="0"/>
              </a:spcBef>
              <a:spcAft>
                <a:spcPts val="1000"/>
              </a:spcAft>
            </a:pP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Сентябрь-октябрь</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 в павильоне №13 ВДНХ проходит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выставка</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«Рерихи. Сохраняя культуру</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p>
          <a:p>
            <a:pPr marL="342900" indent="-342900">
              <a:lnSpc>
                <a:spcPct val="130000"/>
              </a:lnSpc>
              <a:spcBef>
                <a:spcPts val="0"/>
              </a:spcBef>
              <a:spcAft>
                <a:spcPts val="1000"/>
              </a:spcAft>
            </a:pP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Ноябрь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на пресс-конференции в честь 100-летия ГМВ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В.А</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Кононов сделал заявление о переносе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Рерихов на ВДНХ, хотя никаких документов на этот счёт в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Министерстве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культуры РФ на тот момент не существовало. </a:t>
            </a:r>
          </a:p>
          <a:p>
            <a:pPr marL="342900" indent="-342900">
              <a:lnSpc>
                <a:spcPct val="130000"/>
              </a:lnSpc>
              <a:spcBef>
                <a:spcPts val="0"/>
              </a:spcBef>
              <a:spcAft>
                <a:spcPts val="1000"/>
              </a:spcAft>
            </a:pPr>
            <a:endParaRPr lang="ru-RU" sz="2000" dirty="0">
              <a:solidFill>
                <a:srgbClr val="8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30000"/>
              </a:lnSpc>
              <a:spcBef>
                <a:spcPts val="0"/>
              </a:spcBef>
              <a:spcAft>
                <a:spcPts val="1000"/>
              </a:spcAft>
            </a:pPr>
            <a:endParaRPr lang="ru-RU" sz="2000"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887684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0525" y="460553"/>
            <a:ext cx="10515600" cy="719396"/>
          </a:xfrm>
        </p:spPr>
        <p:txBody>
          <a:bodyPr>
            <a:normAutofit fontScale="90000"/>
          </a:bodyPr>
          <a:lstStyle/>
          <a:p>
            <a:r>
              <a:rPr lang="ru-RU" sz="3200" b="1" dirty="0">
                <a:solidFill>
                  <a:srgbClr val="800000"/>
                </a:solidFill>
                <a:latin typeface="Arial" panose="020B0604020202020204" pitchFamily="34" charset="0"/>
                <a:ea typeface="+mn-ea"/>
                <a:cs typeface="Arial" panose="020B0604020202020204" pitchFamily="34" charset="0"/>
              </a:rPr>
              <a:t>Отписки и дезинформация </a:t>
            </a:r>
            <a:r>
              <a:rPr lang="ru-RU" sz="3200" b="1" dirty="0" smtClean="0">
                <a:solidFill>
                  <a:srgbClr val="800000"/>
                </a:solidFill>
                <a:latin typeface="Arial" panose="020B0604020202020204" pitchFamily="34" charset="0"/>
                <a:ea typeface="+mn-ea"/>
                <a:cs typeface="Arial" panose="020B0604020202020204" pitchFamily="34" charset="0"/>
              </a:rPr>
              <a:t/>
            </a:r>
            <a:br>
              <a:rPr lang="ru-RU" sz="3200" b="1" dirty="0" smtClean="0">
                <a:solidFill>
                  <a:srgbClr val="800000"/>
                </a:solidFill>
                <a:latin typeface="Arial" panose="020B0604020202020204" pitchFamily="34" charset="0"/>
                <a:ea typeface="+mn-ea"/>
                <a:cs typeface="Arial" panose="020B0604020202020204" pitchFamily="34" charset="0"/>
              </a:rPr>
            </a:br>
            <a:r>
              <a:rPr lang="ru-RU" sz="3200" b="1" dirty="0" err="1" smtClean="0">
                <a:solidFill>
                  <a:srgbClr val="800000"/>
                </a:solidFill>
                <a:latin typeface="Arial" panose="020B0604020202020204" pitchFamily="34" charset="0"/>
                <a:ea typeface="+mn-ea"/>
                <a:cs typeface="Arial" panose="020B0604020202020204" pitchFamily="34" charset="0"/>
              </a:rPr>
              <a:t>Минкульта</a:t>
            </a:r>
            <a:endParaRPr lang="ru-RU" sz="3200" b="1" dirty="0">
              <a:solidFill>
                <a:srgbClr val="800000"/>
              </a:solidFill>
              <a:latin typeface="Arial" panose="020B0604020202020204" pitchFamily="34" charset="0"/>
              <a:ea typeface="+mn-ea"/>
              <a:cs typeface="Arial" panose="020B0604020202020204" pitchFamily="34" charset="0"/>
            </a:endParaRPr>
          </a:p>
        </p:txBody>
      </p:sp>
      <p:sp>
        <p:nvSpPr>
          <p:cNvPr id="5" name="Объект 4"/>
          <p:cNvSpPr>
            <a:spLocks noGrp="1"/>
          </p:cNvSpPr>
          <p:nvPr>
            <p:ph sz="half" idx="1"/>
          </p:nvPr>
        </p:nvSpPr>
        <p:spPr>
          <a:xfrm>
            <a:off x="276225" y="1456365"/>
            <a:ext cx="6229350" cy="5011110"/>
          </a:xfrm>
        </p:spPr>
        <p:txBody>
          <a:bodyPr>
            <a:noAutofit/>
          </a:bodyPr>
          <a:lstStyle/>
          <a:p>
            <a:pPr marL="342900" indent="-342900">
              <a:lnSpc>
                <a:spcPct val="110000"/>
              </a:lnSpc>
              <a:spcBef>
                <a:spcPts val="0"/>
              </a:spcBef>
              <a:spcAft>
                <a:spcPts val="1000"/>
              </a:spcAft>
            </a:pP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Ноябрь 2018 г. </a:t>
            </a:r>
            <a:r>
              <a:rPr lang="ru-RU" sz="1800" dirty="0">
                <a:solidFill>
                  <a:srgbClr val="800000"/>
                </a:solidFill>
                <a:latin typeface="Arial" panose="020B0604020202020204" pitchFamily="34" charset="0"/>
                <a:ea typeface="Calibri" panose="020F0502020204030204" pitchFamily="34" charset="0"/>
                <a:cs typeface="Arial" panose="020B0604020202020204" pitchFamily="34" charset="0"/>
              </a:rPr>
              <a:t>–</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в ответе на запросы президента общественной организации «Национальный рериховский комитет» А.П. Лосюкова заместитель директора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департамента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музеев Министерства культуры РФ С.М. Грачёва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заверяет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в необоснованности тревоги за судьбу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Рерихов,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о чём, по её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словам, свидетельствует развёрнутая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на ВДНХ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экспозиция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творческого наследия Рерихов»,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хотя к этому времени экспозиция в павильоне №13 ВДНХ уже свёрнута</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a:t>
            </a:r>
            <a:endPar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10000"/>
              </a:lnSpc>
              <a:spcBef>
                <a:spcPts val="0"/>
              </a:spcBef>
              <a:spcAft>
                <a:spcPts val="1000"/>
              </a:spcAft>
            </a:pP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Аналогичное заявление о необоснованности беспокойства за судьбу музея содержится в ответе </a:t>
            </a:r>
            <a:r>
              <a:rPr lang="ru-RU" sz="1900" dirty="0" err="1">
                <a:solidFill>
                  <a:srgbClr val="800000"/>
                </a:solidFill>
                <a:latin typeface="Arial" panose="020B0604020202020204" pitchFamily="34" charset="0"/>
                <a:ea typeface="Calibri" panose="020F0502020204030204" pitchFamily="34" charset="0"/>
                <a:cs typeface="Arial" panose="020B0604020202020204" pitchFamily="34" charset="0"/>
              </a:rPr>
              <a:t>врио</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министра культуры Н.А. </a:t>
            </a:r>
            <a:r>
              <a:rPr lang="ru-RU" sz="1900" dirty="0" err="1">
                <a:solidFill>
                  <a:srgbClr val="800000"/>
                </a:solidFill>
                <a:latin typeface="Arial" panose="020B0604020202020204" pitchFamily="34" charset="0"/>
                <a:ea typeface="Calibri" panose="020F0502020204030204" pitchFamily="34" charset="0"/>
                <a:cs typeface="Arial" panose="020B0604020202020204" pitchFamily="34" charset="0"/>
              </a:rPr>
              <a:t>Малакова</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на запрос депутата ГД РФ В.Г. Позднякова.</a:t>
            </a:r>
          </a:p>
          <a:p>
            <a:pPr marL="342900" indent="-342900">
              <a:lnSpc>
                <a:spcPct val="110000"/>
              </a:lnSpc>
              <a:spcBef>
                <a:spcPts val="0"/>
              </a:spcBef>
              <a:spcAft>
                <a:spcPts val="1000"/>
              </a:spcAft>
            </a:pPr>
            <a:endParaRPr lang="ru-RU" sz="1900"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pic>
        <p:nvPicPr>
          <p:cNvPr id="8" name="Рисунок 7"/>
          <p:cNvPicPr>
            <a:picLocks noChangeAspect="1"/>
          </p:cNvPicPr>
          <p:nvPr/>
        </p:nvPicPr>
        <p:blipFill rotWithShape="1">
          <a:blip r:embed="rId5" cstate="print">
            <a:extLst>
              <a:ext uri="{28A0092B-C50C-407E-A947-70E740481C1C}">
                <a14:useLocalDpi xmlns:a14="http://schemas.microsoft.com/office/drawing/2010/main" val="0"/>
              </a:ext>
            </a:extLst>
          </a:blip>
          <a:srcRect t="707" b="9700"/>
          <a:stretch/>
        </p:blipFill>
        <p:spPr>
          <a:xfrm>
            <a:off x="6619875" y="561150"/>
            <a:ext cx="4791075" cy="60624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9700637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390525" y="1303900"/>
            <a:ext cx="7058025" cy="5787288"/>
          </a:xfrm>
        </p:spPr>
        <p:txBody>
          <a:bodyPr>
            <a:noAutofit/>
          </a:bodyPr>
          <a:lstStyle/>
          <a:p>
            <a:pPr marL="342900" indent="-342900">
              <a:lnSpc>
                <a:spcPct val="110000"/>
              </a:lnSpc>
              <a:spcBef>
                <a:spcPts val="0"/>
              </a:spcBef>
              <a:spcAft>
                <a:spcPts val="1000"/>
              </a:spcAft>
            </a:pP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10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декабря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2018 г.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получен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ответ Министерства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культуры первому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заместителю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председателя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Комитета Совета Федерации по науке, образованию и культуре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
            </a:r>
            <a:b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Л.С</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dirty="0" err="1">
                <a:solidFill>
                  <a:srgbClr val="800000"/>
                </a:solidFill>
                <a:latin typeface="Arial" panose="020B0604020202020204" pitchFamily="34" charset="0"/>
                <a:ea typeface="Calibri" panose="020F0502020204030204" pitchFamily="34" charset="0"/>
                <a:cs typeface="Arial" panose="020B0604020202020204" pitchFamily="34" charset="0"/>
              </a:rPr>
              <a:t>Гумеровой</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на запрос из Совета Федерации о судьбе Музея Рерихов.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В ответе содержатся два положения, обманывающих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высший законодательный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орган</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a:t>
            </a:r>
          </a:p>
          <a:p>
            <a:pPr marL="0" indent="0">
              <a:lnSpc>
                <a:spcPct val="110000"/>
              </a:lnSpc>
              <a:spcBef>
                <a:spcPts val="0"/>
              </a:spcBef>
              <a:spcAft>
                <a:spcPts val="1000"/>
              </a:spcAft>
              <a:buNone/>
            </a:pP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 сейчас требуется оценка технического состояния строений и, как следствие, поведение реставрационных работ</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Реально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никаких реставрационных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работ не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планируется, поскольку государственная комиссия по оценке технического состояния зданий не производилась </a:t>
            </a:r>
          </a:p>
          <a:p>
            <a:pPr marL="0" indent="0">
              <a:lnSpc>
                <a:spcPct val="110000"/>
              </a:lnSpc>
              <a:spcBef>
                <a:spcPts val="0"/>
              </a:spcBef>
              <a:spcAft>
                <a:spcPts val="1000"/>
              </a:spcAft>
              <a:buNone/>
            </a:pP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Поэтому в павильоне ГМВ на ВДНХ развёрнута экспозиция творческого наследия Рерихов».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Реально экспозиция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готовится к открытию в конце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апреля 2019 года. </a:t>
            </a:r>
            <a:endPar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
        <p:nvSpPr>
          <p:cNvPr id="5" name="Заголовок 3"/>
          <p:cNvSpPr>
            <a:spLocks noGrp="1"/>
          </p:cNvSpPr>
          <p:nvPr>
            <p:ph type="title"/>
          </p:nvPr>
        </p:nvSpPr>
        <p:spPr>
          <a:xfrm>
            <a:off x="390525" y="357139"/>
            <a:ext cx="10515600" cy="719396"/>
          </a:xfrm>
        </p:spPr>
        <p:txBody>
          <a:bodyPr>
            <a:normAutofit fontScale="90000"/>
          </a:bodyPr>
          <a:lstStyle/>
          <a:p>
            <a:r>
              <a:rPr lang="ru-RU" sz="3200" b="1" dirty="0">
                <a:solidFill>
                  <a:srgbClr val="800000"/>
                </a:solidFill>
                <a:latin typeface="Arial" panose="020B0604020202020204" pitchFamily="34" charset="0"/>
                <a:ea typeface="+mn-ea"/>
                <a:cs typeface="Arial" panose="020B0604020202020204" pitchFamily="34" charset="0"/>
              </a:rPr>
              <a:t>Отписки и дезинформация </a:t>
            </a:r>
            <a:r>
              <a:rPr lang="ru-RU" sz="3200" b="1" dirty="0" smtClean="0">
                <a:solidFill>
                  <a:srgbClr val="800000"/>
                </a:solidFill>
                <a:latin typeface="Arial" panose="020B0604020202020204" pitchFamily="34" charset="0"/>
                <a:ea typeface="+mn-ea"/>
                <a:cs typeface="Arial" panose="020B0604020202020204" pitchFamily="34" charset="0"/>
              </a:rPr>
              <a:t/>
            </a:r>
            <a:br>
              <a:rPr lang="ru-RU" sz="3200" b="1" dirty="0" smtClean="0">
                <a:solidFill>
                  <a:srgbClr val="800000"/>
                </a:solidFill>
                <a:latin typeface="Arial" panose="020B0604020202020204" pitchFamily="34" charset="0"/>
                <a:ea typeface="+mn-ea"/>
                <a:cs typeface="Arial" panose="020B0604020202020204" pitchFamily="34" charset="0"/>
              </a:rPr>
            </a:br>
            <a:r>
              <a:rPr lang="ru-RU" sz="3200" b="1" dirty="0" err="1" smtClean="0">
                <a:solidFill>
                  <a:srgbClr val="800000"/>
                </a:solidFill>
                <a:latin typeface="Arial" panose="020B0604020202020204" pitchFamily="34" charset="0"/>
                <a:ea typeface="+mn-ea"/>
                <a:cs typeface="Arial" panose="020B0604020202020204" pitchFamily="34" charset="0"/>
              </a:rPr>
              <a:t>Минкульта</a:t>
            </a:r>
            <a:endParaRPr lang="ru-RU" sz="3200" b="1" dirty="0">
              <a:solidFill>
                <a:srgbClr val="800000"/>
              </a:solidFill>
              <a:latin typeface="Arial" panose="020B0604020202020204" pitchFamily="34" charset="0"/>
              <a:ea typeface="+mn-ea"/>
              <a:cs typeface="Arial" panose="020B0604020202020204" pitchFamily="34" charset="0"/>
            </a:endParaRPr>
          </a:p>
        </p:txBody>
      </p:sp>
      <p:pic>
        <p:nvPicPr>
          <p:cNvPr id="7" name="Рисунок 6"/>
          <p:cNvPicPr>
            <a:picLocks noChangeAspect="1"/>
          </p:cNvPicPr>
          <p:nvPr/>
        </p:nvPicPr>
        <p:blipFill rotWithShape="1">
          <a:blip r:embed="rId5">
            <a:extLst>
              <a:ext uri="{28A0092B-C50C-407E-A947-70E740481C1C}">
                <a14:useLocalDpi xmlns:a14="http://schemas.microsoft.com/office/drawing/2010/main" val="0"/>
              </a:ext>
            </a:extLst>
          </a:blip>
          <a:srcRect l="388" t="7987" r="-388" b="8554"/>
          <a:stretch/>
        </p:blipFill>
        <p:spPr>
          <a:xfrm>
            <a:off x="7534275" y="716837"/>
            <a:ext cx="4171361" cy="5724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861278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6" name="Объект 5"/>
          <p:cNvSpPr>
            <a:spLocks noGrp="1"/>
          </p:cNvSpPr>
          <p:nvPr>
            <p:ph sz="half" idx="1"/>
          </p:nvPr>
        </p:nvSpPr>
        <p:spPr>
          <a:xfrm>
            <a:off x="373467" y="1679563"/>
            <a:ext cx="6446433" cy="4873637"/>
          </a:xfrm>
        </p:spPr>
        <p:txBody>
          <a:bodyPr>
            <a:normAutofit/>
          </a:bodyPr>
          <a:lstStyle/>
          <a:p>
            <a:pPr marL="0" indent="180975" algn="just">
              <a:lnSpc>
                <a:spcPct val="125000"/>
              </a:lnSpc>
            </a:pP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29 марта 2019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г.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в ответе </a:t>
            </a:r>
            <a:r>
              <a:rPr lang="ru-RU" sz="1900" dirty="0" err="1">
                <a:solidFill>
                  <a:srgbClr val="800000"/>
                </a:solidFill>
                <a:latin typeface="Arial" panose="020B0604020202020204" pitchFamily="34" charset="0"/>
                <a:ea typeface="Calibri" panose="020F0502020204030204" pitchFamily="34" charset="0"/>
                <a:cs typeface="Arial" panose="020B0604020202020204" pitchFamily="34" charset="0"/>
              </a:rPr>
              <a:t>врио</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м</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инистра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культуры РФ О.С. </a:t>
            </a:r>
            <a:r>
              <a:rPr lang="ru-RU" sz="1900" dirty="0" err="1">
                <a:solidFill>
                  <a:srgbClr val="800000"/>
                </a:solidFill>
                <a:latin typeface="Arial" panose="020B0604020202020204" pitchFamily="34" charset="0"/>
                <a:ea typeface="Calibri" panose="020F0502020204030204" pitchFamily="34" charset="0"/>
                <a:cs typeface="Arial" panose="020B0604020202020204" pitchFamily="34" charset="0"/>
              </a:rPr>
              <a:t>Яриловой</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на запрос депутата Государственной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думы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РФ О.Н. Смолина вновь звучат те же заверения о необоснованности беспокойства за судьбу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Рерихов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и указывается, что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«вопрос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о возможных вариантах последующего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использования здания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усадьбы Лопухиных в настоящее время рассматривается, окончательного решения не принято</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p>
          <a:p>
            <a:pPr marL="0" indent="0" algn="just">
              <a:buNone/>
            </a:pPr>
            <a:endPar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endParaRPr>
          </a:p>
          <a:p>
            <a:pPr algn="just">
              <a:buFont typeface="Wingdings" panose="05000000000000000000" pitchFamily="2" charset="2"/>
              <a:buChar char="Ø"/>
            </a:pP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При этом генеральный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директор ГМВ А.В.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Седов в январе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2019 года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уже подписал приказ о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создании экспозиции Музея Рерихов на ВДНХ.</a:t>
            </a: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7854" y="608671"/>
            <a:ext cx="4283888" cy="6057900"/>
          </a:xfrm>
          <a:prstGeom prst="rect">
            <a:avLst/>
          </a:prstGeom>
          <a:effectLst>
            <a:outerShdw blurRad="50800" dist="38100" dir="2700000" algn="tl" rotWithShape="0">
              <a:prstClr val="black">
                <a:alpha val="40000"/>
              </a:prstClr>
            </a:outerShdw>
          </a:effectLst>
        </p:spPr>
      </p:pic>
      <p:sp>
        <p:nvSpPr>
          <p:cNvPr id="9" name="Заголовок 3"/>
          <p:cNvSpPr>
            <a:spLocks noGrp="1"/>
          </p:cNvSpPr>
          <p:nvPr>
            <p:ph type="title"/>
          </p:nvPr>
        </p:nvSpPr>
        <p:spPr>
          <a:xfrm>
            <a:off x="373467" y="608671"/>
            <a:ext cx="10515600" cy="719396"/>
          </a:xfrm>
        </p:spPr>
        <p:txBody>
          <a:bodyPr>
            <a:normAutofit fontScale="90000"/>
          </a:bodyPr>
          <a:lstStyle/>
          <a:p>
            <a:r>
              <a:rPr lang="ru-RU" sz="3200" b="1" dirty="0">
                <a:solidFill>
                  <a:srgbClr val="800000"/>
                </a:solidFill>
                <a:latin typeface="Arial" panose="020B0604020202020204" pitchFamily="34" charset="0"/>
                <a:ea typeface="+mn-ea"/>
                <a:cs typeface="Arial" panose="020B0604020202020204" pitchFamily="34" charset="0"/>
              </a:rPr>
              <a:t>Отписки и дезинформация </a:t>
            </a:r>
            <a:r>
              <a:rPr lang="ru-RU" sz="3200" b="1" dirty="0" smtClean="0">
                <a:solidFill>
                  <a:srgbClr val="800000"/>
                </a:solidFill>
                <a:latin typeface="Arial" panose="020B0604020202020204" pitchFamily="34" charset="0"/>
                <a:ea typeface="+mn-ea"/>
                <a:cs typeface="Arial" panose="020B0604020202020204" pitchFamily="34" charset="0"/>
              </a:rPr>
              <a:t/>
            </a:r>
            <a:br>
              <a:rPr lang="ru-RU" sz="3200" b="1" dirty="0" smtClean="0">
                <a:solidFill>
                  <a:srgbClr val="800000"/>
                </a:solidFill>
                <a:latin typeface="Arial" panose="020B0604020202020204" pitchFamily="34" charset="0"/>
                <a:ea typeface="+mn-ea"/>
                <a:cs typeface="Arial" panose="020B0604020202020204" pitchFamily="34" charset="0"/>
              </a:rPr>
            </a:br>
            <a:r>
              <a:rPr lang="ru-RU" sz="3200" b="1" dirty="0" err="1" smtClean="0">
                <a:solidFill>
                  <a:srgbClr val="800000"/>
                </a:solidFill>
                <a:latin typeface="Arial" panose="020B0604020202020204" pitchFamily="34" charset="0"/>
                <a:ea typeface="+mn-ea"/>
                <a:cs typeface="Arial" panose="020B0604020202020204" pitchFamily="34" charset="0"/>
              </a:rPr>
              <a:t>Минкульта</a:t>
            </a:r>
            <a:endParaRPr lang="ru-RU" sz="3200" b="1" dirty="0">
              <a:solidFill>
                <a:srgbClr val="8000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035256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04479" y="543731"/>
            <a:ext cx="11057861" cy="1059638"/>
          </a:xfrm>
        </p:spPr>
        <p:txBody>
          <a:bodyPr>
            <a:normAutofit/>
          </a:bodyPr>
          <a:lstStyle/>
          <a:p>
            <a:r>
              <a:rPr lang="ru-RU" sz="2900" b="1" dirty="0">
                <a:solidFill>
                  <a:srgbClr val="800000"/>
                </a:solidFill>
                <a:latin typeface="Arial" panose="020B0604020202020204" pitchFamily="34" charset="0"/>
                <a:ea typeface="+mn-ea"/>
                <a:cs typeface="Arial" panose="020B0604020202020204" pitchFamily="34" charset="0"/>
              </a:rPr>
              <a:t>Дальнейшие шаги по передаче </a:t>
            </a:r>
            <a:r>
              <a:rPr lang="ru-RU" sz="2900" b="1" dirty="0" smtClean="0">
                <a:solidFill>
                  <a:srgbClr val="800000"/>
                </a:solidFill>
                <a:latin typeface="Arial" panose="020B0604020202020204" pitchFamily="34" charset="0"/>
                <a:ea typeface="+mn-ea"/>
                <a:cs typeface="Arial" panose="020B0604020202020204" pitchFamily="34" charset="0"/>
              </a:rPr>
              <a:t>«Усадьбы Лопухиных» другим </a:t>
            </a:r>
            <a:r>
              <a:rPr lang="ru-RU" sz="2900" b="1" dirty="0">
                <a:solidFill>
                  <a:srgbClr val="800000"/>
                </a:solidFill>
                <a:latin typeface="Arial" panose="020B0604020202020204" pitchFamily="34" charset="0"/>
                <a:ea typeface="+mn-ea"/>
                <a:cs typeface="Arial" panose="020B0604020202020204" pitchFamily="34" charset="0"/>
              </a:rPr>
              <a:t>пользователям</a:t>
            </a:r>
          </a:p>
        </p:txBody>
      </p:sp>
      <p:sp>
        <p:nvSpPr>
          <p:cNvPr id="6" name="Объект 5"/>
          <p:cNvSpPr>
            <a:spLocks noGrp="1"/>
          </p:cNvSpPr>
          <p:nvPr>
            <p:ph sz="half" idx="1"/>
          </p:nvPr>
        </p:nvSpPr>
        <p:spPr>
          <a:xfrm>
            <a:off x="404479" y="1658679"/>
            <a:ext cx="11383040" cy="5199321"/>
          </a:xfrm>
        </p:spPr>
        <p:txBody>
          <a:bodyPr>
            <a:noAutofit/>
          </a:bodyPr>
          <a:lstStyle/>
          <a:p>
            <a:pPr marL="0" indent="180975" algn="just">
              <a:lnSpc>
                <a:spcPct val="130000"/>
              </a:lnSpc>
              <a:spcAft>
                <a:spcPts val="1000"/>
              </a:spcAft>
            </a:pP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Декабрь 2018 г.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в концепции развития ГМВ до 2020 года генеральный директор ГМВ А.В. Седов предлагает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создать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на территории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«Усадьбы Лопухиных» музей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русского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ориентализма.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Это предложение Министерством культуры РФ не принято.</a:t>
            </a:r>
          </a:p>
          <a:p>
            <a:pPr marL="0" indent="180975" algn="just">
              <a:lnSpc>
                <a:spcPct val="100000"/>
              </a:lnSpc>
            </a:pP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Декабрь</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2018 г</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900" dirty="0">
                <a:solidFill>
                  <a:srgbClr val="800000"/>
                </a:solidFill>
                <a:latin typeface="Arial" panose="020B0604020202020204" pitchFamily="34" charset="0"/>
                <a:ea typeface="Calibri" panose="020F0502020204030204" pitchFamily="34" charset="0"/>
                <a:cs typeface="Arial" panose="020B0604020202020204" pitchFamily="34" charset="0"/>
              </a:rPr>
              <a:t>визит генерального директора ГМВ А.В. Седова к генеральному директору ГМИИ им. А.С. Пушкина М.Д. Лошак с предложением забрать в своё владение </a:t>
            </a:r>
            <a:r>
              <a:rPr lang="ru-RU" sz="19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«Усадьбу Лопухиных».</a:t>
            </a:r>
          </a:p>
          <a:p>
            <a:pPr marL="396000" indent="0" algn="just">
              <a:lnSpc>
                <a:spcPct val="100000"/>
              </a:lnSpc>
              <a:buNone/>
            </a:pP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Для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ГМИИ им. А.С. Пушкина и Министерства культуры это предложение очень выгодно.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С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2014 года ведётся реконструкция строений вокруг основного здания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ГМИИ,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поэтому около 150 сотрудников административного аппарата остались без рабочих мест.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Для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их размещения были арендованы помещения у компании «Логика». Для оплаты аренды ГМИИ им. А.С. Пушкина Министерство культуры ежегодно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тратит 140 млн</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 рублей. Предполагалось, что реконструкция займёт 2-3 года. Однако эти работы до сих пор не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завершены, поэтому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передача ГМИИ зданий </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Рерихов создаст экономию </a:t>
            </a:r>
            <a:r>
              <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rPr>
              <a:t>бюджета на 140 млн рублей в год</a:t>
            </a:r>
            <a:r>
              <a:rPr lang="ru-RU" sz="19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endParaRPr lang="ru-RU" sz="1900" i="1"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904737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76237" y="1761225"/>
            <a:ext cx="11439525" cy="4993548"/>
          </a:xfrm>
        </p:spPr>
        <p:txBody>
          <a:bodyPr>
            <a:normAutofit fontScale="70000" lnSpcReduction="20000"/>
          </a:bodyPr>
          <a:lstStyle/>
          <a:p>
            <a:pPr marL="0" indent="180975" algn="just">
              <a:lnSpc>
                <a:spcPct val="150000"/>
              </a:lnSpc>
            </a:pPr>
            <a:r>
              <a:rPr lang="ru-RU" sz="2700" b="1" dirty="0">
                <a:solidFill>
                  <a:srgbClr val="800000"/>
                </a:solidFill>
                <a:latin typeface="Arial" panose="020B0604020202020204" pitchFamily="34" charset="0"/>
                <a:ea typeface="Calibri" panose="020F0502020204030204" pitchFamily="34" charset="0"/>
                <a:cs typeface="Arial" panose="020B0604020202020204" pitchFamily="34" charset="0"/>
              </a:rPr>
              <a:t>28 января 2019 года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генеральный директор ГМИИ им. А.С. Пушкина М.Д. Лошак обращается письмом к министру культуры РФ В.Р. </a:t>
            </a:r>
            <a:r>
              <a:rPr lang="ru-RU" sz="2700" dirty="0" err="1">
                <a:solidFill>
                  <a:srgbClr val="800000"/>
                </a:solidFill>
                <a:latin typeface="Arial" panose="020B0604020202020204" pitchFamily="34" charset="0"/>
                <a:ea typeface="Calibri" panose="020F0502020204030204" pitchFamily="34" charset="0"/>
                <a:cs typeface="Arial" panose="020B0604020202020204" pitchFamily="34" charset="0"/>
              </a:rPr>
              <a:t>Мединскому</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 в котором она пишет</a:t>
            </a:r>
            <a:r>
              <a:rPr lang="ru-RU" sz="27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7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r>
              <a:rPr lang="ru-RU" sz="2700" i="1" dirty="0">
                <a:solidFill>
                  <a:srgbClr val="800000"/>
                </a:solidFill>
                <a:latin typeface="Arial" panose="020B0604020202020204" pitchFamily="34" charset="0"/>
                <a:ea typeface="Calibri" panose="020F0502020204030204" pitchFamily="34" charset="0"/>
                <a:cs typeface="Arial" panose="020B0604020202020204" pitchFamily="34" charset="0"/>
              </a:rPr>
              <a:t>В конце </a:t>
            </a:r>
            <a:r>
              <a:rPr lang="ru-RU" sz="27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года руководству </a:t>
            </a:r>
            <a:r>
              <a:rPr lang="ru-RU" sz="2700" i="1" dirty="0">
                <a:solidFill>
                  <a:srgbClr val="800000"/>
                </a:solidFill>
                <a:latin typeface="Arial" panose="020B0604020202020204" pitchFamily="34" charset="0"/>
                <a:ea typeface="Calibri" panose="020F0502020204030204" pitchFamily="34" charset="0"/>
                <a:cs typeface="Arial" panose="020B0604020202020204" pitchFamily="34" charset="0"/>
              </a:rPr>
              <a:t>Музея был предложен вариант размещения музейных </a:t>
            </a:r>
            <a:r>
              <a:rPr lang="ru-RU" sz="27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подразделений на </a:t>
            </a:r>
            <a:r>
              <a:rPr lang="ru-RU" sz="2700" i="1" dirty="0">
                <a:solidFill>
                  <a:srgbClr val="800000"/>
                </a:solidFill>
                <a:latin typeface="Arial" panose="020B0604020202020204" pitchFamily="34" charset="0"/>
                <a:ea typeface="Calibri" panose="020F0502020204030204" pitchFamily="34" charset="0"/>
                <a:cs typeface="Arial" panose="020B0604020202020204" pitchFamily="34" charset="0"/>
              </a:rPr>
              <a:t>площадях строений 4 и 7 домовладения 3/5 по Малому Знаменскому переулку… Однако данное предложение до настоящего времени не имеет официального характера».</a:t>
            </a:r>
          </a:p>
          <a:p>
            <a:pPr marL="0" indent="180975" algn="just">
              <a:lnSpc>
                <a:spcPct val="150000"/>
              </a:lnSpc>
            </a:pPr>
            <a:r>
              <a:rPr lang="ru-RU" sz="2700" b="1" dirty="0">
                <a:solidFill>
                  <a:srgbClr val="800000"/>
                </a:solidFill>
                <a:latin typeface="Arial" panose="020B0604020202020204" pitchFamily="34" charset="0"/>
                <a:ea typeface="Calibri" panose="020F0502020204030204" pitchFamily="34" charset="0"/>
                <a:cs typeface="Arial" panose="020B0604020202020204" pitchFamily="34" charset="0"/>
              </a:rPr>
              <a:t>Февраль 2019 года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 дирекция ГМВ обращается в Министерство культуры РФ с просьбой создать в строении 4 </a:t>
            </a:r>
            <a:r>
              <a:rPr lang="ru-RU" sz="27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«Усадьбы Лопухиных» музей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Африки. </a:t>
            </a:r>
            <a:endParaRPr lang="ru-RU" sz="2700" dirty="0" smtClean="0">
              <a:solidFill>
                <a:srgbClr val="800000"/>
              </a:solidFill>
              <a:latin typeface="Arial" panose="020B0604020202020204" pitchFamily="34" charset="0"/>
              <a:ea typeface="Calibri" panose="020F0502020204030204" pitchFamily="34" charset="0"/>
              <a:cs typeface="Arial" panose="020B0604020202020204" pitchFamily="34" charset="0"/>
            </a:endParaRPr>
          </a:p>
          <a:p>
            <a:pPr marL="0" indent="180975" algn="just">
              <a:lnSpc>
                <a:spcPct val="150000"/>
              </a:lnSpc>
            </a:pPr>
            <a:r>
              <a:rPr lang="ru-RU" sz="27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4 </a:t>
            </a:r>
            <a:r>
              <a:rPr lang="ru-RU" sz="2700" b="1" dirty="0">
                <a:solidFill>
                  <a:srgbClr val="800000"/>
                </a:solidFill>
                <a:latin typeface="Arial" panose="020B0604020202020204" pitchFamily="34" charset="0"/>
                <a:ea typeface="Calibri" panose="020F0502020204030204" pitchFamily="34" charset="0"/>
                <a:cs typeface="Arial" panose="020B0604020202020204" pitchFamily="34" charset="0"/>
              </a:rPr>
              <a:t>марта 2019 года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проводится совещание в </a:t>
            </a:r>
            <a:r>
              <a:rPr lang="ru-RU" sz="2700" dirty="0" smtClean="0">
                <a:solidFill>
                  <a:srgbClr val="800000"/>
                </a:solidFill>
                <a:latin typeface="Arial" panose="020B0604020202020204" pitchFamily="34" charset="0"/>
                <a:ea typeface="Calibri" panose="020F0502020204030204" pitchFamily="34" charset="0"/>
                <a:cs typeface="Arial" panose="020B0604020202020204" pitchFamily="34" charset="0"/>
              </a:rPr>
              <a:t>департаменте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музеев Министерства культуры с участием генерального директора ГМВ А.В. Седова и представителей ГМИИ им. А.С. Пушкина по передаче </a:t>
            </a:r>
            <a:r>
              <a:rPr lang="ru-RU" sz="27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«Усадьбы Лопухиных»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ГМИИ им. А.С. Пушкина. Совещание прошло без протокола. </a:t>
            </a:r>
          </a:p>
          <a:p>
            <a:pPr marL="0" indent="180975" algn="just">
              <a:lnSpc>
                <a:spcPct val="150000"/>
              </a:lnSpc>
            </a:pPr>
            <a:r>
              <a:rPr lang="ru-RU" sz="2700" b="1" dirty="0">
                <a:solidFill>
                  <a:srgbClr val="800000"/>
                </a:solidFill>
                <a:latin typeface="Arial" panose="020B0604020202020204" pitchFamily="34" charset="0"/>
                <a:ea typeface="Calibri" panose="020F0502020204030204" pitchFamily="34" charset="0"/>
                <a:cs typeface="Arial" panose="020B0604020202020204" pitchFamily="34" charset="0"/>
              </a:rPr>
              <a:t>14 марта 2019 года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 проводится рабочее совещание между руководством ГМВ и ГМИИ им. А.С. Пушкина </a:t>
            </a:r>
            <a:r>
              <a:rPr lang="ru-RU" sz="2700" dirty="0" smtClean="0">
                <a:solidFill>
                  <a:srgbClr val="800000"/>
                </a:solidFill>
                <a:latin typeface="Arial" panose="020B0604020202020204" pitchFamily="34" charset="0"/>
                <a:ea typeface="Calibri" panose="020F0502020204030204" pitchFamily="34" charset="0"/>
                <a:cs typeface="Arial" panose="020B0604020202020204" pitchFamily="34" charset="0"/>
              </a:rPr>
              <a:t>с </a:t>
            </a:r>
            <a:r>
              <a:rPr lang="ru-RU" sz="2700" dirty="0">
                <a:solidFill>
                  <a:srgbClr val="800000"/>
                </a:solidFill>
                <a:latin typeface="Arial" panose="020B0604020202020204" pitchFamily="34" charset="0"/>
                <a:ea typeface="Calibri" panose="020F0502020204030204" pitchFamily="34" charset="0"/>
                <a:cs typeface="Arial" panose="020B0604020202020204" pitchFamily="34" charset="0"/>
              </a:rPr>
              <a:t>обсуждением плана передачи </a:t>
            </a:r>
            <a:r>
              <a:rPr lang="ru-RU" sz="27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«Усадьбы Лопухиных».</a:t>
            </a:r>
            <a:endParaRPr lang="ru-RU" sz="2700" dirty="0">
              <a:solidFill>
                <a:srgbClr val="800000"/>
              </a:solidFill>
              <a:latin typeface="Arial" panose="020B0604020202020204" pitchFamily="34" charset="0"/>
              <a:ea typeface="Calibri" panose="020F0502020204030204" pitchFamily="34" charset="0"/>
              <a:cs typeface="Arial" panose="020B0604020202020204" pitchFamily="34" charset="0"/>
            </a:endParaRPr>
          </a:p>
          <a:p>
            <a:endParaRPr lang="ru-RU" dirty="0"/>
          </a:p>
        </p:txBody>
      </p:sp>
      <p:sp>
        <p:nvSpPr>
          <p:cNvPr id="6" name="Заголовок 4"/>
          <p:cNvSpPr txBox="1">
            <a:spLocks/>
          </p:cNvSpPr>
          <p:nvPr/>
        </p:nvSpPr>
        <p:spPr>
          <a:xfrm>
            <a:off x="376237" y="529363"/>
            <a:ext cx="11057861" cy="1059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900" b="1" dirty="0" smtClean="0">
                <a:solidFill>
                  <a:srgbClr val="800000"/>
                </a:solidFill>
                <a:latin typeface="Arial" panose="020B0604020202020204" pitchFamily="34" charset="0"/>
                <a:ea typeface="+mn-ea"/>
                <a:cs typeface="Arial" panose="020B0604020202020204" pitchFamily="34" charset="0"/>
              </a:rPr>
              <a:t>Дальнейшие шаги по передаче «Усадьбы Лопухиных» другим пользователям</a:t>
            </a:r>
            <a:endParaRPr lang="ru-RU" sz="2900" b="1" dirty="0">
              <a:solidFill>
                <a:srgbClr val="8000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56849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38200" y="379363"/>
            <a:ext cx="10515600" cy="889517"/>
          </a:xfrm>
        </p:spPr>
        <p:txBody>
          <a:bodyPr>
            <a:normAutofit/>
          </a:bodyPr>
          <a:lstStyle/>
          <a:p>
            <a:r>
              <a:rPr lang="ru-RU" sz="2900" b="1" dirty="0" smtClean="0">
                <a:solidFill>
                  <a:srgbClr val="800000"/>
                </a:solidFill>
                <a:latin typeface="Arial" panose="020B0604020202020204" pitchFamily="34" charset="0"/>
                <a:ea typeface="+mn-ea"/>
                <a:cs typeface="Arial" panose="020B0604020202020204" pitchFamily="34" charset="0"/>
              </a:rPr>
              <a:t>Прекращение деятельности Музея Рерихов</a:t>
            </a:r>
            <a:endParaRPr lang="ru-RU" sz="2900" b="1" dirty="0">
              <a:solidFill>
                <a:srgbClr val="800000"/>
              </a:solidFill>
              <a:latin typeface="Arial" panose="020B0604020202020204" pitchFamily="34" charset="0"/>
              <a:ea typeface="+mn-ea"/>
              <a:cs typeface="Arial" panose="020B0604020202020204" pitchFamily="34" charset="0"/>
            </a:endParaRPr>
          </a:p>
        </p:txBody>
      </p:sp>
      <p:sp>
        <p:nvSpPr>
          <p:cNvPr id="6" name="Объект 5"/>
          <p:cNvSpPr>
            <a:spLocks noGrp="1"/>
          </p:cNvSpPr>
          <p:nvPr>
            <p:ph idx="1"/>
          </p:nvPr>
        </p:nvSpPr>
        <p:spPr>
          <a:xfrm>
            <a:off x="838200" y="1268880"/>
            <a:ext cx="10868025" cy="5336658"/>
          </a:xfrm>
        </p:spPr>
        <p:txBody>
          <a:bodyPr>
            <a:normAutofit fontScale="92500" lnSpcReduction="10000"/>
          </a:bodyPr>
          <a:lstStyle/>
          <a:p>
            <a:pPr marL="0" indent="180975" algn="just">
              <a:lnSpc>
                <a:spcPct val="130000"/>
              </a:lnSpc>
            </a:pPr>
            <a:r>
              <a:rPr lang="ru-RU" sz="1700" b="1" dirty="0">
                <a:solidFill>
                  <a:srgbClr val="800000"/>
                </a:solidFill>
                <a:latin typeface="Arial" panose="020B0604020202020204" pitchFamily="34" charset="0"/>
                <a:ea typeface="Calibri" panose="020F0502020204030204" pitchFamily="34" charset="0"/>
                <a:cs typeface="Arial" panose="020B0604020202020204" pitchFamily="34" charset="0"/>
              </a:rPr>
              <a:t>24 декабря 2018 года</a:t>
            </a:r>
            <a:r>
              <a:rPr lang="ru-RU" sz="17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на заседании в Минкультуры России,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посвящённом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рассмотрению концепции развития музея, генеральный директор ГМВ А.В. Седов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hlinkClick r:id="rId5"/>
              </a:rPr>
              <a:t>предлагает план по перемещению государственного Музея Рерихов на ВДНХ</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a:t>
            </a:r>
          </a:p>
          <a:p>
            <a:pPr marL="0" indent="180975" algn="just">
              <a:lnSpc>
                <a:spcPct val="130000"/>
              </a:lnSpc>
            </a:pPr>
            <a:r>
              <a:rPr lang="ru-RU" sz="17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14 </a:t>
            </a:r>
            <a:r>
              <a:rPr lang="ru-RU" sz="1700" b="1" dirty="0">
                <a:solidFill>
                  <a:srgbClr val="800000"/>
                </a:solidFill>
                <a:latin typeface="Arial" panose="020B0604020202020204" pitchFamily="34" charset="0"/>
                <a:ea typeface="Calibri" panose="020F0502020204030204" pitchFamily="34" charset="0"/>
                <a:cs typeface="Arial" panose="020B0604020202020204" pitchFamily="34" charset="0"/>
              </a:rPr>
              <a:t>января 2019 года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генеральный директор ГМВ А.В. Седов подписывает приказ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о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создании экспозиции Музея Рерихов на ВДНХ</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p>
          <a:p>
            <a:pPr marL="0" indent="180975" algn="just">
              <a:lnSpc>
                <a:spcPct val="130000"/>
              </a:lnSpc>
            </a:pPr>
            <a:r>
              <a:rPr lang="ru-RU" sz="1700" b="1" dirty="0">
                <a:solidFill>
                  <a:srgbClr val="800000"/>
                </a:solidFill>
                <a:latin typeface="Arial" panose="020B0604020202020204" pitchFamily="34" charset="0"/>
                <a:ea typeface="Calibri" panose="020F0502020204030204" pitchFamily="34" charset="0"/>
                <a:cs typeface="Arial" panose="020B0604020202020204" pitchFamily="34" charset="0"/>
              </a:rPr>
              <a:t>26 апреля 2019 года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состоялось открытие </a:t>
            </a:r>
            <a:r>
              <a:rPr lang="ru-RU" sz="17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выставки</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в павильоне №13 на ВДНХ под названием: «Сохраняя культуру – музей Рерихов на ВДНХ</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endParaRPr lang="ru-RU" sz="1700" dirty="0">
              <a:solidFill>
                <a:srgbClr val="800000"/>
              </a:solidFill>
              <a:latin typeface="Arial" panose="020B0604020202020204" pitchFamily="34" charset="0"/>
              <a:ea typeface="Calibri" panose="020F0502020204030204" pitchFamily="34" charset="0"/>
              <a:cs typeface="Arial" panose="020B0604020202020204" pitchFamily="34" charset="0"/>
            </a:endParaRPr>
          </a:p>
          <a:p>
            <a:pPr marL="0" indent="180975" algn="just">
              <a:lnSpc>
                <a:spcPct val="130000"/>
              </a:lnSpc>
            </a:pPr>
            <a:r>
              <a:rPr lang="ru-RU" sz="1700" b="1" dirty="0">
                <a:solidFill>
                  <a:srgbClr val="800000"/>
                </a:solidFill>
                <a:latin typeface="Arial" panose="020B0604020202020204" pitchFamily="34" charset="0"/>
                <a:ea typeface="Calibri" panose="020F0502020204030204" pitchFamily="34" charset="0"/>
                <a:cs typeface="Arial" panose="020B0604020202020204" pitchFamily="34" charset="0"/>
              </a:rPr>
              <a:t>29 апреля 2019 года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Музей Рерихов в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«Усадьбе Лопухиных»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закрыт для посетителей. С этого момента началось интенсивное освобождение зданий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«Усадьбы Лопухиных»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от художественных произведений, архива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наследия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Рерихов и имущества Музея Рерихов; всё это перемещается на ВДНХ и в помещения государственного Музея Востока на Никитском бульваре. Эпистолярное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наследие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семьи Рерихов перемещено в здание на Никитском бульваре и хранится в картонных коробках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в </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непригодном для хранения архива помещении с деревянными потолочными и подпольными перекрытиями</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p>
          <a:p>
            <a:pPr marL="0" indent="0" algn="just">
              <a:lnSpc>
                <a:spcPct val="130000"/>
              </a:lnSpc>
              <a:buNone/>
            </a:pPr>
            <a:endPar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endParaRPr>
          </a:p>
          <a:p>
            <a:pPr algn="just">
              <a:lnSpc>
                <a:spcPct val="100000"/>
              </a:lnSpc>
              <a:buFont typeface="Wingdings" panose="05000000000000000000" pitchFamily="2" charset="2"/>
              <a:buChar char="Ø"/>
            </a:pP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До сих пор нет приказов и распоряжений из Министерства культуры РФ </a:t>
            </a:r>
            <a:r>
              <a:rPr lang="ru-RU" sz="19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на </a:t>
            </a:r>
            <a:r>
              <a:rPr lang="ru-RU" sz="1900" b="1" dirty="0">
                <a:solidFill>
                  <a:srgbClr val="800000"/>
                </a:solidFill>
                <a:latin typeface="Arial" panose="020B0604020202020204" pitchFamily="34" charset="0"/>
                <a:ea typeface="Calibri" panose="020F0502020204030204" pitchFamily="34" charset="0"/>
                <a:cs typeface="Arial" panose="020B0604020202020204" pitchFamily="34" charset="0"/>
              </a:rPr>
              <a:t>прекращение деятельности Музея Рерихов в усадьбе Лопухиных</a:t>
            </a:r>
          </a:p>
          <a:p>
            <a:pPr marL="0" indent="180975" algn="just">
              <a:lnSpc>
                <a:spcPct val="130000"/>
              </a:lnSpc>
            </a:pPr>
            <a:endParaRPr lang="ru-RU" sz="1700"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651535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6304" y="593726"/>
            <a:ext cx="10515600" cy="613070"/>
          </a:xfrm>
        </p:spPr>
        <p:txBody>
          <a:bodyPr>
            <a:normAutofit/>
          </a:bodyPr>
          <a:lstStyle/>
          <a:p>
            <a:r>
              <a:rPr lang="ru-RU" sz="2900" b="1" dirty="0">
                <a:solidFill>
                  <a:srgbClr val="800000"/>
                </a:solidFill>
                <a:latin typeface="Arial" panose="020B0604020202020204" pitchFamily="34" charset="0"/>
                <a:ea typeface="+mn-ea"/>
                <a:cs typeface="Arial" panose="020B0604020202020204" pitchFamily="34" charset="0"/>
              </a:rPr>
              <a:t>Уничтожение </a:t>
            </a:r>
            <a:r>
              <a:rPr lang="ru-RU" sz="2900" b="1" dirty="0" smtClean="0">
                <a:solidFill>
                  <a:srgbClr val="800000"/>
                </a:solidFill>
                <a:latin typeface="Arial" panose="020B0604020202020204" pitchFamily="34" charset="0"/>
                <a:ea typeface="+mn-ea"/>
                <a:cs typeface="Arial" panose="020B0604020202020204" pitchFamily="34" charset="0"/>
              </a:rPr>
              <a:t>Музея Рерихов</a:t>
            </a:r>
            <a:endParaRPr lang="ru-RU" sz="2900" b="1" dirty="0">
              <a:solidFill>
                <a:srgbClr val="800000"/>
              </a:solidFill>
              <a:latin typeface="Arial" panose="020B0604020202020204" pitchFamily="34" charset="0"/>
              <a:ea typeface="+mn-ea"/>
              <a:cs typeface="Arial" panose="020B0604020202020204" pitchFamily="34" charset="0"/>
            </a:endParaRPr>
          </a:p>
        </p:txBody>
      </p:sp>
      <p:sp>
        <p:nvSpPr>
          <p:cNvPr id="3" name="Объект 2"/>
          <p:cNvSpPr>
            <a:spLocks noGrp="1"/>
          </p:cNvSpPr>
          <p:nvPr>
            <p:ph idx="1"/>
          </p:nvPr>
        </p:nvSpPr>
        <p:spPr>
          <a:xfrm>
            <a:off x="806304" y="1578714"/>
            <a:ext cx="10985646" cy="4469662"/>
          </a:xfrm>
        </p:spPr>
        <p:txBody>
          <a:bodyPr>
            <a:normAutofit/>
          </a:bodyPr>
          <a:lstStyle/>
          <a:p>
            <a:pPr marL="0" indent="0" algn="just">
              <a:lnSpc>
                <a:spcPct val="120000"/>
              </a:lnSpc>
              <a:buNone/>
            </a:pP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ГМВ при поддержке Министерства культуры предлагал различные варианты передачи здания, где размещался </a:t>
            </a: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Музей Рерихов</a:t>
            </a:r>
            <a:r>
              <a:rPr lang="ru-RU" sz="1700" dirty="0">
                <a:solidFill>
                  <a:srgbClr val="800000"/>
                </a:solidFill>
                <a:latin typeface="Arial" panose="020B0604020202020204" pitchFamily="34" charset="0"/>
                <a:ea typeface="Calibri" panose="020F0502020204030204" pitchFamily="34" charset="0"/>
                <a:cs typeface="Arial" panose="020B0604020202020204" pitchFamily="34" charset="0"/>
              </a:rPr>
              <a:t>, другим организациям:</a:t>
            </a:r>
          </a:p>
          <a:p>
            <a:pPr marL="0" indent="0" algn="just">
              <a:lnSpc>
                <a:spcPct val="120000"/>
              </a:lnSpc>
              <a:buNone/>
            </a:pP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1. Буддийскому центру.</a:t>
            </a:r>
          </a:p>
          <a:p>
            <a:pPr marL="0" lvl="0" indent="0" algn="just">
              <a:lnSpc>
                <a:spcPct val="120000"/>
              </a:lnSpc>
              <a:buNone/>
            </a:pP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2. Музею русского ориентализма. </a:t>
            </a:r>
          </a:p>
          <a:p>
            <a:pPr marL="0" lvl="0" indent="0" algn="just">
              <a:lnSpc>
                <a:spcPct val="120000"/>
              </a:lnSpc>
              <a:buNone/>
            </a:pP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3. Музею Африки.</a:t>
            </a:r>
          </a:p>
          <a:p>
            <a:pPr marL="0" indent="0" algn="just">
              <a:lnSpc>
                <a:spcPct val="120000"/>
              </a:lnSpc>
              <a:buNone/>
            </a:pPr>
            <a:r>
              <a:rPr lang="ru-RU" sz="1700" dirty="0" smtClean="0">
                <a:solidFill>
                  <a:srgbClr val="800000"/>
                </a:solidFill>
                <a:latin typeface="Arial" panose="020B0604020202020204" pitchFamily="34" charset="0"/>
                <a:ea typeface="Calibri" panose="020F0502020204030204" pitchFamily="34" charset="0"/>
                <a:cs typeface="Arial" panose="020B0604020202020204" pitchFamily="34" charset="0"/>
              </a:rPr>
              <a:t>4. ГМИИ им. А.С. Пушкина.</a:t>
            </a:r>
          </a:p>
          <a:p>
            <a:pPr marL="0" indent="0" algn="just">
              <a:lnSpc>
                <a:spcPct val="120000"/>
              </a:lnSpc>
              <a:buNone/>
            </a:pPr>
            <a:endParaRPr lang="ru-RU" sz="1700" b="1" dirty="0">
              <a:solidFill>
                <a:srgbClr val="800000"/>
              </a:solidFill>
              <a:latin typeface="Arial" panose="020B0604020202020204" pitchFamily="34" charset="0"/>
              <a:ea typeface="Calibri" panose="020F0502020204030204" pitchFamily="34" charset="0"/>
              <a:cs typeface="Arial" panose="020B0604020202020204" pitchFamily="34" charset="0"/>
            </a:endParaRPr>
          </a:p>
          <a:p>
            <a:pPr algn="just">
              <a:lnSpc>
                <a:spcPct val="120000"/>
              </a:lnSpc>
              <a:buFont typeface="Wingdings" panose="05000000000000000000" pitchFamily="2" charset="2"/>
              <a:buChar char="Ø"/>
            </a:pPr>
            <a:r>
              <a:rPr lang="ru-RU" sz="1800" b="1" dirty="0">
                <a:solidFill>
                  <a:srgbClr val="800000"/>
                </a:solidFill>
                <a:latin typeface="Arial" panose="020B0604020202020204" pitchFamily="34" charset="0"/>
                <a:ea typeface="Calibri" panose="020F0502020204030204" pitchFamily="34" charset="0"/>
                <a:cs typeface="Arial" panose="020B0604020202020204" pitchFamily="34" charset="0"/>
              </a:rPr>
              <a:t>Похоже, руководству ГМВ было </a:t>
            </a:r>
            <a:r>
              <a:rPr lang="ru-RU" sz="18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безразлично, </a:t>
            </a:r>
            <a:r>
              <a:rPr lang="ru-RU" sz="1800" b="1" dirty="0">
                <a:solidFill>
                  <a:srgbClr val="800000"/>
                </a:solidFill>
                <a:latin typeface="Arial" panose="020B0604020202020204" pitchFamily="34" charset="0"/>
                <a:ea typeface="Calibri" panose="020F0502020204030204" pitchFamily="34" charset="0"/>
                <a:cs typeface="Arial" panose="020B0604020202020204" pitchFamily="34" charset="0"/>
              </a:rPr>
              <a:t>кому </a:t>
            </a:r>
            <a:r>
              <a:rPr lang="ru-RU" sz="18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передавать здание музея. </a:t>
            </a:r>
            <a:r>
              <a:rPr lang="ru-RU" sz="1800" b="1" dirty="0">
                <a:solidFill>
                  <a:srgbClr val="800000"/>
                </a:solidFill>
                <a:latin typeface="Arial" panose="020B0604020202020204" pitchFamily="34" charset="0"/>
                <a:ea typeface="Calibri" panose="020F0502020204030204" pitchFamily="34" charset="0"/>
                <a:cs typeface="Arial" panose="020B0604020202020204" pitchFamily="34" charset="0"/>
              </a:rPr>
              <a:t>Главное –</a:t>
            </a:r>
            <a:r>
              <a:rPr lang="ru-RU" sz="18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 прекратить </a:t>
            </a:r>
            <a:r>
              <a:rPr lang="ru-RU" sz="1800" b="1" dirty="0">
                <a:solidFill>
                  <a:srgbClr val="800000"/>
                </a:solidFill>
                <a:latin typeface="Arial" panose="020B0604020202020204" pitchFamily="34" charset="0"/>
                <a:ea typeface="Calibri" panose="020F0502020204030204" pitchFamily="34" charset="0"/>
                <a:cs typeface="Arial" panose="020B0604020202020204" pitchFamily="34" charset="0"/>
              </a:rPr>
              <a:t>деятельность </a:t>
            </a:r>
            <a:r>
              <a:rPr lang="ru-RU" sz="18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Рерихов и </a:t>
            </a:r>
            <a:r>
              <a:rPr lang="ru-RU" sz="1800" b="1" dirty="0">
                <a:solidFill>
                  <a:srgbClr val="800000"/>
                </a:solidFill>
                <a:latin typeface="Arial" panose="020B0604020202020204" pitchFamily="34" charset="0"/>
                <a:ea typeface="Calibri" panose="020F0502020204030204" pitchFamily="34" charset="0"/>
                <a:cs typeface="Arial" panose="020B0604020202020204" pitchFamily="34" charset="0"/>
              </a:rPr>
              <a:t>перевести </a:t>
            </a:r>
            <a:r>
              <a:rPr lang="ru-RU" sz="18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экспозицию </a:t>
            </a:r>
            <a:r>
              <a:rPr lang="ru-RU" sz="1800" b="1" dirty="0">
                <a:solidFill>
                  <a:srgbClr val="800000"/>
                </a:solidFill>
                <a:latin typeface="Arial" panose="020B0604020202020204" pitchFamily="34" charset="0"/>
                <a:ea typeface="Calibri" panose="020F0502020204030204" pitchFamily="34" charset="0"/>
                <a:cs typeface="Arial" panose="020B0604020202020204" pitchFamily="34" charset="0"/>
              </a:rPr>
              <a:t>в неприспособленное для её </a:t>
            </a:r>
            <a:r>
              <a:rPr lang="ru-RU" sz="18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хранения </a:t>
            </a:r>
            <a:r>
              <a:rPr lang="ru-RU" sz="1800" b="1" dirty="0">
                <a:solidFill>
                  <a:srgbClr val="800000"/>
                </a:solidFill>
                <a:latin typeface="Arial" panose="020B0604020202020204" pitchFamily="34" charset="0"/>
                <a:ea typeface="Calibri" panose="020F0502020204030204" pitchFamily="34" charset="0"/>
                <a:cs typeface="Arial" panose="020B0604020202020204" pitchFamily="34" charset="0"/>
              </a:rPr>
              <a:t>помещение на </a:t>
            </a:r>
            <a:r>
              <a:rPr lang="ru-RU" sz="18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ВДНХ.</a:t>
            </a:r>
            <a:endParaRPr lang="ru-RU" sz="1800" dirty="0"/>
          </a:p>
        </p:txBody>
      </p:sp>
    </p:spTree>
    <p:extLst>
      <p:ext uri="{BB962C8B-B14F-4D97-AF65-F5344CB8AC3E}">
        <p14:creationId xmlns:p14="http://schemas.microsoft.com/office/powerpoint/2010/main" val="18607063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540328" y="872994"/>
            <a:ext cx="11255432" cy="4832092"/>
          </a:xfrm>
          <a:prstGeom prst="rect">
            <a:avLst/>
          </a:prstGeom>
          <a:noFill/>
        </p:spPr>
        <p:txBody>
          <a:bodyPr wrap="square" rtlCol="0">
            <a:spAutoFit/>
          </a:bodyPr>
          <a:lstStyle/>
          <a:p>
            <a:r>
              <a:rPr lang="ru-RU" sz="3200" b="1" dirty="0" smtClean="0">
                <a:solidFill>
                  <a:srgbClr val="800000"/>
                </a:solidFill>
                <a:latin typeface="Arial" panose="020B0604020202020204" pitchFamily="34" charset="0"/>
                <a:cs typeface="Arial" panose="020B0604020202020204" pitchFamily="34" charset="0"/>
              </a:rPr>
              <a:t>Резолюция </a:t>
            </a:r>
            <a:r>
              <a:rPr lang="ru-RU" sz="3200" b="1" dirty="0">
                <a:solidFill>
                  <a:srgbClr val="800000"/>
                </a:solidFill>
                <a:latin typeface="Arial" panose="020B0604020202020204" pitchFamily="34" charset="0"/>
                <a:cs typeface="Arial" panose="020B0604020202020204" pitchFamily="34" charset="0"/>
              </a:rPr>
              <a:t>п</a:t>
            </a:r>
            <a:r>
              <a:rPr lang="ru-RU" sz="3200" b="1" dirty="0" smtClean="0">
                <a:solidFill>
                  <a:srgbClr val="800000"/>
                </a:solidFill>
                <a:latin typeface="Arial" panose="020B0604020202020204" pitchFamily="34" charset="0"/>
                <a:cs typeface="Arial" panose="020B0604020202020204" pitchFamily="34" charset="0"/>
              </a:rPr>
              <a:t>резидента Российской Федерации</a:t>
            </a:r>
          </a:p>
          <a:p>
            <a:r>
              <a:rPr lang="ru-RU" sz="3200" b="1" dirty="0" smtClean="0">
                <a:solidFill>
                  <a:srgbClr val="800000"/>
                </a:solidFill>
                <a:latin typeface="Arial" panose="020B0604020202020204" pitchFamily="34" charset="0"/>
                <a:cs typeface="Arial" panose="020B0604020202020204" pitchFamily="34" charset="0"/>
              </a:rPr>
              <a:t>В.В. Путина на письмо министра культуры России </a:t>
            </a:r>
            <a:br>
              <a:rPr lang="ru-RU" sz="3200" b="1" dirty="0" smtClean="0">
                <a:solidFill>
                  <a:srgbClr val="800000"/>
                </a:solidFill>
                <a:latin typeface="Arial" panose="020B0604020202020204" pitchFamily="34" charset="0"/>
                <a:cs typeface="Arial" panose="020B0604020202020204" pitchFamily="34" charset="0"/>
              </a:rPr>
            </a:br>
            <a:r>
              <a:rPr lang="ru-RU" sz="3200" b="1" dirty="0" smtClean="0">
                <a:solidFill>
                  <a:srgbClr val="800000"/>
                </a:solidFill>
                <a:latin typeface="Arial" panose="020B0604020202020204" pitchFamily="34" charset="0"/>
                <a:cs typeface="Arial" panose="020B0604020202020204" pitchFamily="34" charset="0"/>
              </a:rPr>
              <a:t>В.Р. </a:t>
            </a:r>
            <a:r>
              <a:rPr lang="ru-RU" sz="3200" b="1" dirty="0" err="1" smtClean="0">
                <a:solidFill>
                  <a:srgbClr val="800000"/>
                </a:solidFill>
                <a:latin typeface="Arial" panose="020B0604020202020204" pitchFamily="34" charset="0"/>
                <a:cs typeface="Arial" panose="020B0604020202020204" pitchFamily="34" charset="0"/>
              </a:rPr>
              <a:t>Мединского</a:t>
            </a:r>
            <a:endParaRPr lang="ru-RU" sz="3200" b="1" dirty="0" smtClean="0">
              <a:solidFill>
                <a:srgbClr val="800000"/>
              </a:solidFill>
              <a:latin typeface="Arial" panose="020B0604020202020204" pitchFamily="34" charset="0"/>
              <a:cs typeface="Arial" panose="020B0604020202020204" pitchFamily="34" charset="0"/>
            </a:endParaRPr>
          </a:p>
          <a:p>
            <a:pPr algn="ctr"/>
            <a:endParaRPr lang="ru-RU" sz="3200" b="1" i="1" dirty="0">
              <a:solidFill>
                <a:srgbClr val="800000"/>
              </a:solidFill>
              <a:latin typeface="Arial" panose="020B0604020202020204" pitchFamily="34" charset="0"/>
              <a:cs typeface="Arial" panose="020B0604020202020204" pitchFamily="34" charset="0"/>
            </a:endParaRPr>
          </a:p>
          <a:p>
            <a:pPr>
              <a:lnSpc>
                <a:spcPct val="150000"/>
              </a:lnSpc>
              <a:spcAft>
                <a:spcPts val="0"/>
              </a:spcAft>
            </a:pP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11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ноября 2013 года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министр культуры РФ В.Р. </a:t>
            </a:r>
            <a:r>
              <a:rPr lang="ru-RU" sz="2000" dirty="0" err="1">
                <a:solidFill>
                  <a:srgbClr val="800000"/>
                </a:solidFill>
                <a:latin typeface="Arial" panose="020B0604020202020204" pitchFamily="34" charset="0"/>
                <a:ea typeface="Calibri" panose="020F0502020204030204" pitchFamily="34" charset="0"/>
                <a:cs typeface="Arial" panose="020B0604020202020204" pitchFamily="34" charset="0"/>
              </a:rPr>
              <a:t>Мединский</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обратился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с письмом к президенту РФ В.В. Путину с просьбой помочь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защитить наследие Рерихов, находящееся в Государственном музее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Востока (далее –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ГМВ),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от посягательств Международного Центра Рерихов (далее –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МЦР</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a:t>
            </a:r>
            <a:endPar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На письмо последовала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резолюция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(от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12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ноября 2013 года</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с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требованием </a:t>
            </a:r>
            <a:r>
              <a:rPr lang="ru-RU" sz="2000" b="1" i="1" dirty="0">
                <a:solidFill>
                  <a:srgbClr val="800000"/>
                </a:solidFill>
                <a:latin typeface="Arial" panose="020B0604020202020204" pitchFamily="34" charset="0"/>
                <a:ea typeface="Calibri" panose="020F0502020204030204" pitchFamily="34" charset="0"/>
                <a:cs typeface="Arial" panose="020B0604020202020204" pitchFamily="34" charset="0"/>
              </a:rPr>
              <a:t>соблюсти интересы </a:t>
            </a:r>
            <a:r>
              <a:rPr lang="ru-RU" sz="2000" b="1" i="1" dirty="0" smtClean="0">
                <a:solidFill>
                  <a:srgbClr val="800000"/>
                </a:solidFill>
                <a:latin typeface="Arial" panose="020B0604020202020204" pitchFamily="34" charset="0"/>
                <a:ea typeface="Calibri" panose="020F0502020204030204" pitchFamily="34" charset="0"/>
                <a:cs typeface="Arial" panose="020B0604020202020204" pitchFamily="34" charset="0"/>
              </a:rPr>
              <a:t>государства.</a:t>
            </a:r>
            <a:endParaRPr lang="ru-RU" sz="2000" b="1" i="1" dirty="0">
              <a:solidFill>
                <a:srgbClr val="800000"/>
              </a:solidFill>
            </a:endParaRPr>
          </a:p>
        </p:txBody>
      </p:sp>
    </p:spTree>
    <p:extLst>
      <p:ext uri="{BB962C8B-B14F-4D97-AF65-F5344CB8AC3E}">
        <p14:creationId xmlns:p14="http://schemas.microsoft.com/office/powerpoint/2010/main" val="20962684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pic>
        <p:nvPicPr>
          <p:cNvPr id="3" name="Рисунок 2"/>
          <p:cNvPicPr/>
          <p:nvPr/>
        </p:nvPicPr>
        <p:blipFill>
          <a:blip r:embed="rId5"/>
          <a:stretch>
            <a:fillRect/>
          </a:stretch>
        </p:blipFill>
        <p:spPr>
          <a:xfrm>
            <a:off x="297595" y="174567"/>
            <a:ext cx="4739918" cy="6525937"/>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5297977" y="5684841"/>
            <a:ext cx="6633558" cy="1015663"/>
          </a:xfrm>
          <a:prstGeom prst="rect">
            <a:avLst/>
          </a:prstGeom>
          <a:noFill/>
        </p:spPr>
        <p:txBody>
          <a:bodyPr wrap="square" rtlCol="0">
            <a:spAutoFit/>
          </a:bodyPr>
          <a:lstStyle/>
          <a:p>
            <a:pPr>
              <a:spcAft>
                <a:spcPts val="0"/>
              </a:spcAft>
            </a:pP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Копия письма министра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культуры РФ В.Р. </a:t>
            </a:r>
            <a:r>
              <a:rPr lang="ru-RU" sz="2000" dirty="0" err="1" smtClean="0">
                <a:solidFill>
                  <a:srgbClr val="800000"/>
                </a:solidFill>
                <a:latin typeface="Arial" panose="020B0604020202020204" pitchFamily="34" charset="0"/>
                <a:ea typeface="Calibri" panose="020F0502020204030204" pitchFamily="34" charset="0"/>
                <a:cs typeface="Arial" panose="020B0604020202020204" pitchFamily="34" charset="0"/>
              </a:rPr>
              <a:t>Мединского</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от 11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ноября 2013 года к президенту РФ В.В. Путину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с резолюцией от 12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ноября 2013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года</a:t>
            </a:r>
            <a:r>
              <a:rPr lang="ru-RU" sz="20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endParaRPr lang="ru-RU" sz="2000" b="1" i="1" dirty="0">
              <a:solidFill>
                <a:srgbClr val="800000"/>
              </a:solidFill>
            </a:endParaRPr>
          </a:p>
        </p:txBody>
      </p:sp>
    </p:spTree>
    <p:extLst>
      <p:ext uri="{BB962C8B-B14F-4D97-AF65-F5344CB8AC3E}">
        <p14:creationId xmlns:p14="http://schemas.microsoft.com/office/powerpoint/2010/main" val="5957528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extLst>
              <a:ext uri="{BEBA8EAE-BF5A-486C-A8C5-ECC9F3942E4B}">
                <a14:imgProps xmlns:a14="http://schemas.microsoft.com/office/drawing/2010/main">
                  <a14:imgLayer r:embed="rId5">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5" name="Прямоугольник 4"/>
          <p:cNvSpPr/>
          <p:nvPr/>
        </p:nvSpPr>
        <p:spPr>
          <a:xfrm>
            <a:off x="235527" y="598515"/>
            <a:ext cx="11720946" cy="5428794"/>
          </a:xfrm>
          <a:prstGeom prst="rect">
            <a:avLst/>
          </a:prstGeom>
        </p:spPr>
        <p:txBody>
          <a:bodyPr wrap="square">
            <a:spAutoFit/>
          </a:bodyPr>
          <a:lstStyle/>
          <a:p>
            <a:pPr>
              <a:lnSpc>
                <a:spcPct val="107000"/>
              </a:lnSpc>
              <a:spcAft>
                <a:spcPts val="0"/>
              </a:spcAft>
            </a:pPr>
            <a:r>
              <a:rPr lang="ru-RU" sz="3200" b="1" dirty="0">
                <a:solidFill>
                  <a:srgbClr val="800000"/>
                </a:solidFill>
                <a:latin typeface="Arial" panose="020B0604020202020204" pitchFamily="34" charset="0"/>
                <a:cs typeface="Arial" panose="020B0604020202020204" pitchFamily="34" charset="0"/>
              </a:rPr>
              <a:t>Создание государственного музея Рерихов </a:t>
            </a:r>
            <a:br>
              <a:rPr lang="ru-RU" sz="3200" b="1" dirty="0">
                <a:solidFill>
                  <a:srgbClr val="800000"/>
                </a:solidFill>
                <a:latin typeface="Arial" panose="020B0604020202020204" pitchFamily="34" charset="0"/>
                <a:cs typeface="Arial" panose="020B0604020202020204" pitchFamily="34" charset="0"/>
              </a:rPr>
            </a:br>
            <a:r>
              <a:rPr lang="ru-RU" sz="3200" b="1" dirty="0">
                <a:solidFill>
                  <a:srgbClr val="800000"/>
                </a:solidFill>
                <a:latin typeface="Arial" panose="020B0604020202020204" pitchFamily="34" charset="0"/>
                <a:cs typeface="Arial" panose="020B0604020202020204" pitchFamily="34" charset="0"/>
              </a:rPr>
              <a:t>и обещания Министерства культуры</a:t>
            </a:r>
          </a:p>
          <a:p>
            <a:pPr>
              <a:lnSpc>
                <a:spcPct val="107000"/>
              </a:lnSpc>
              <a:spcAft>
                <a:spcPts val="0"/>
              </a:spcAft>
            </a:pPr>
            <a:endParaRPr lang="ru-RU" sz="2800" dirty="0" smtClean="0">
              <a:solidFill>
                <a:srgbClr val="8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50000"/>
              </a:lnSpc>
              <a:spcAft>
                <a:spcPts val="1000"/>
              </a:spcAft>
              <a:buFont typeface="Arial" panose="020B0604020202020204" pitchFamily="34" charset="0"/>
              <a:buChar char="•"/>
            </a:pP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10 сентября 2015 года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министр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культуры РФ В.Р. </a:t>
            </a:r>
            <a:r>
              <a:rPr lang="ru-RU" sz="2000" dirty="0" err="1" smtClean="0">
                <a:solidFill>
                  <a:srgbClr val="800000"/>
                </a:solidFill>
                <a:latin typeface="Arial" panose="020B0604020202020204" pitchFamily="34" charset="0"/>
                <a:ea typeface="Calibri" panose="020F0502020204030204" pitchFamily="34" charset="0"/>
                <a:cs typeface="Arial" panose="020B0604020202020204" pitchFamily="34" charset="0"/>
              </a:rPr>
              <a:t>Мединский</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обращается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мэру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Москвы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r>
            <a:b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С.С</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000" dirty="0" err="1">
                <a:solidFill>
                  <a:srgbClr val="800000"/>
                </a:solidFill>
                <a:latin typeface="Arial" panose="020B0604020202020204" pitchFamily="34" charset="0"/>
                <a:ea typeface="Calibri" panose="020F0502020204030204" pitchFamily="34" charset="0"/>
                <a:cs typeface="Arial" panose="020B0604020202020204" pitchFamily="34" charset="0"/>
              </a:rPr>
              <a:t>Собянину</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с просьбой передать в федеральную собственность памятник истории и культуры «Усадьба Лопухиных» по адресу: Малый Знаменский пер., дом 3/5, стр. 4</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5, 7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и 8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для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воссоздания целостного комплекса усадьбы для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размещения в ней произведений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
            </a:r>
            <a:b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Н.К</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 и С.Н. Рерихов из федеральных музеев и частных коллекций</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a:t>
            </a:r>
            <a:endPar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50000"/>
              </a:lnSpc>
              <a:spcAft>
                <a:spcPts val="1000"/>
              </a:spcAft>
              <a:buFont typeface="Arial" panose="020B0604020202020204" pitchFamily="34" charset="0"/>
              <a:buChar char="•"/>
            </a:pP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Решение о создании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Музея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Рерихов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в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качестве филиала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ГМВ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на территории усадебного комплекса Лопухиных (Малый Знаменский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переулок,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д. 3/5)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было принято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16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февраля 2016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года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на коллегии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Министерства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культуры.</a:t>
            </a:r>
            <a:endParaRPr lang="ru-RU" sz="2000"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9488727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4">
            <a:extLst>
              <a:ext uri="{BEBA8EAE-BF5A-486C-A8C5-ECC9F3942E4B}">
                <a14:imgProps xmlns:a14="http://schemas.microsoft.com/office/drawing/2010/main">
                  <a14:imgLayer r:embed="rId5">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5" name="Прямоугольник 4"/>
          <p:cNvSpPr/>
          <p:nvPr/>
        </p:nvSpPr>
        <p:spPr>
          <a:xfrm>
            <a:off x="4963923" y="5318691"/>
            <a:ext cx="7165572" cy="1323439"/>
          </a:xfrm>
          <a:prstGeom prst="rect">
            <a:avLst/>
          </a:prstGeom>
        </p:spPr>
        <p:txBody>
          <a:bodyPr wrap="square">
            <a:spAutoFit/>
          </a:bodyPr>
          <a:lstStyle/>
          <a:p>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Письмо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министра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культуры РФ В.Р. </a:t>
            </a:r>
            <a:r>
              <a:rPr lang="ru-RU" sz="2000" dirty="0" err="1">
                <a:solidFill>
                  <a:srgbClr val="800000"/>
                </a:solidFill>
                <a:latin typeface="Arial" panose="020B0604020202020204" pitchFamily="34" charset="0"/>
                <a:ea typeface="Calibri" panose="020F0502020204030204" pitchFamily="34" charset="0"/>
                <a:cs typeface="Arial" panose="020B0604020202020204" pitchFamily="34" charset="0"/>
              </a:rPr>
              <a:t>Мединского</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a:r>
            <a:b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от 10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сентября 2015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г.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мэру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Москвы С.С. </a:t>
            </a:r>
            <a:r>
              <a:rPr lang="ru-RU" sz="2000" dirty="0" err="1">
                <a:solidFill>
                  <a:srgbClr val="800000"/>
                </a:solidFill>
                <a:latin typeface="Arial" panose="020B0604020202020204" pitchFamily="34" charset="0"/>
                <a:ea typeface="Calibri" panose="020F0502020204030204" pitchFamily="34" charset="0"/>
                <a:cs typeface="Arial" panose="020B0604020202020204" pitchFamily="34" charset="0"/>
              </a:rPr>
              <a:t>Собянину</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 </a:t>
            </a:r>
            <a:b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b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с просьбой передать в федеральную собственность памятник истории и культуры «Усадьба Лопухиных»</a:t>
            </a:r>
          </a:p>
        </p:txBody>
      </p:sp>
      <p:pic>
        <p:nvPicPr>
          <p:cNvPr id="4" name="Рисунок 3"/>
          <p:cNvPicPr/>
          <p:nvPr/>
        </p:nvPicPr>
        <p:blipFill>
          <a:blip r:embed="rId6">
            <a:extLst>
              <a:ext uri="{BEBA8EAE-BF5A-486C-A8C5-ECC9F3942E4B}">
                <a14:imgProps xmlns:a14="http://schemas.microsoft.com/office/drawing/2010/main">
                  <a14:imgLayer r:embed="rId7">
                    <a14:imgEffect>
                      <a14:brightnessContrast bright="35000" contrast="38000"/>
                    </a14:imgEffect>
                  </a14:imgLayer>
                </a14:imgProps>
              </a:ext>
            </a:extLst>
          </a:blip>
          <a:stretch>
            <a:fillRect/>
          </a:stretch>
        </p:blipFill>
        <p:spPr>
          <a:xfrm>
            <a:off x="283858" y="218640"/>
            <a:ext cx="4396207" cy="64234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518652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pic>
        <p:nvPicPr>
          <p:cNvPr id="7" name="Объект 6"/>
          <p:cNvPicPr>
            <a:picLocks noGrp="1" noChangeAspect="1"/>
          </p:cNvPicPr>
          <p:nvPr>
            <p:ph sz="half" idx="2"/>
          </p:nvPr>
        </p:nvPicPr>
        <p:blipFill>
          <a:blip r:embed="rId5" cstate="print">
            <a:extLst>
              <a:ext uri="{BEBA8EAE-BF5A-486C-A8C5-ECC9F3942E4B}">
                <a14:imgProps xmlns:a14="http://schemas.microsoft.com/office/drawing/2010/main">
                  <a14:imgLayer r:embed="rId6">
                    <a14:imgEffect>
                      <a14:brightnessContrast bright="-16000" contrast="23000"/>
                    </a14:imgEffect>
                  </a14:imgLayer>
                </a14:imgProps>
              </a:ext>
              <a:ext uri="{28A0092B-C50C-407E-A947-70E740481C1C}">
                <a14:useLocalDpi xmlns:a14="http://schemas.microsoft.com/office/drawing/2010/main" val="0"/>
              </a:ext>
            </a:extLst>
          </a:blip>
          <a:stretch>
            <a:fillRect/>
          </a:stretch>
        </p:blipFill>
        <p:spPr>
          <a:xfrm>
            <a:off x="4348501" y="446962"/>
            <a:ext cx="4587682" cy="6309415"/>
          </a:xfrm>
          <a:prstGeom prst="rect">
            <a:avLst/>
          </a:prstGeom>
          <a:effectLst>
            <a:outerShdw blurRad="50800" dist="38100" dir="2700000" algn="tl" rotWithShape="0">
              <a:prstClr val="black">
                <a:alpha val="40000"/>
              </a:prstClr>
            </a:outerShdw>
          </a:effectLst>
        </p:spPr>
      </p:pic>
      <p:pic>
        <p:nvPicPr>
          <p:cNvPr id="9" name="Объект 7"/>
          <p:cNvPicPr>
            <a:picLocks noGrp="1" noChangeAspect="1"/>
          </p:cNvPicPr>
          <p:nvPr>
            <p:ph sz="half" idx="1"/>
          </p:nvPr>
        </p:nvPicPr>
        <p:blipFill>
          <a:blip r:embed="rId7" cstate="print">
            <a:extLst>
              <a:ext uri="{BEBA8EAE-BF5A-486C-A8C5-ECC9F3942E4B}">
                <a14:imgProps xmlns:a14="http://schemas.microsoft.com/office/drawing/2010/main">
                  <a14:imgLayer r:embed="rId8">
                    <a14:imgEffect>
                      <a14:brightnessContrast bright="-23000" contrast="42000"/>
                    </a14:imgEffect>
                  </a14:imgLayer>
                </a14:imgProps>
              </a:ext>
              <a:ext uri="{28A0092B-C50C-407E-A947-70E740481C1C}">
                <a14:useLocalDpi xmlns:a14="http://schemas.microsoft.com/office/drawing/2010/main" val="0"/>
              </a:ext>
            </a:extLst>
          </a:blip>
          <a:stretch>
            <a:fillRect/>
          </a:stretch>
        </p:blipFill>
        <p:spPr>
          <a:xfrm>
            <a:off x="195251" y="174676"/>
            <a:ext cx="4709218" cy="6476561"/>
          </a:xfrm>
          <a:prstGeom prst="rect">
            <a:avLst/>
          </a:prstGeom>
          <a:effectLst>
            <a:outerShdw blurRad="50800" dist="38100" dir="2700000" algn="tl" rotWithShape="0">
              <a:prstClr val="black">
                <a:alpha val="40000"/>
              </a:prstClr>
            </a:outerShdw>
          </a:effectLst>
        </p:spPr>
      </p:pic>
      <p:sp>
        <p:nvSpPr>
          <p:cNvPr id="5" name="Прямоугольник 4"/>
          <p:cNvSpPr/>
          <p:nvPr/>
        </p:nvSpPr>
        <p:spPr>
          <a:xfrm>
            <a:off x="9057719" y="5833047"/>
            <a:ext cx="3020674" cy="923330"/>
          </a:xfrm>
          <a:prstGeom prst="rect">
            <a:avLst/>
          </a:prstGeom>
        </p:spPr>
        <p:txBody>
          <a:bodyPr wrap="square">
            <a:spAutoFit/>
          </a:bodyPr>
          <a:lstStyle/>
          <a:p>
            <a:pPr>
              <a:spcAft>
                <a:spcPts val="1000"/>
              </a:spcAft>
            </a:pPr>
            <a:r>
              <a:rPr lang="ru-RU" dirty="0">
                <a:solidFill>
                  <a:srgbClr val="800000"/>
                </a:solidFill>
                <a:latin typeface="Arial" panose="020B0604020202020204" pitchFamily="34" charset="0"/>
                <a:ea typeface="Calibri" panose="020F0502020204030204" pitchFamily="34" charset="0"/>
                <a:cs typeface="Arial" panose="020B0604020202020204" pitchFamily="34" charset="0"/>
              </a:rPr>
              <a:t>Копия </a:t>
            </a:r>
            <a:r>
              <a:rPr lang="ru-RU" dirty="0" smtClean="0">
                <a:solidFill>
                  <a:srgbClr val="800000"/>
                </a:solidFill>
                <a:latin typeface="Arial" panose="020B0604020202020204" pitchFamily="34" charset="0"/>
                <a:ea typeface="Calibri" panose="020F0502020204030204" pitchFamily="34" charset="0"/>
                <a:cs typeface="Arial" panose="020B0604020202020204" pitchFamily="34" charset="0"/>
              </a:rPr>
              <a:t>решения коллегии </a:t>
            </a:r>
            <a:r>
              <a:rPr lang="ru-RU" dirty="0">
                <a:solidFill>
                  <a:srgbClr val="800000"/>
                </a:solidFill>
                <a:latin typeface="Arial" panose="020B0604020202020204" pitchFamily="34" charset="0"/>
                <a:ea typeface="Calibri" panose="020F0502020204030204" pitchFamily="34" charset="0"/>
                <a:cs typeface="Arial" panose="020B0604020202020204" pitchFamily="34" charset="0"/>
              </a:rPr>
              <a:t>Министерства культуры от 16 февраля </a:t>
            </a:r>
            <a:r>
              <a:rPr lang="ru-RU" dirty="0" smtClean="0">
                <a:solidFill>
                  <a:srgbClr val="800000"/>
                </a:solidFill>
                <a:latin typeface="Arial" panose="020B0604020202020204" pitchFamily="34" charset="0"/>
                <a:ea typeface="Calibri" panose="020F0502020204030204" pitchFamily="34" charset="0"/>
                <a:cs typeface="Arial" panose="020B0604020202020204" pitchFamily="34" charset="0"/>
              </a:rPr>
              <a:t>2016 </a:t>
            </a:r>
            <a:r>
              <a:rPr lang="ru-RU" dirty="0">
                <a:solidFill>
                  <a:srgbClr val="800000"/>
                </a:solidFill>
                <a:latin typeface="Arial" panose="020B0604020202020204" pitchFamily="34" charset="0"/>
                <a:ea typeface="Calibri" panose="020F0502020204030204" pitchFamily="34" charset="0"/>
                <a:cs typeface="Arial" panose="020B0604020202020204" pitchFamily="34" charset="0"/>
              </a:rPr>
              <a:t>года</a:t>
            </a:r>
          </a:p>
        </p:txBody>
      </p:sp>
    </p:spTree>
    <p:extLst>
      <p:ext uri="{BB962C8B-B14F-4D97-AF65-F5344CB8AC3E}">
        <p14:creationId xmlns:p14="http://schemas.microsoft.com/office/powerpoint/2010/main" val="42505384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545805" y="586903"/>
            <a:ext cx="11100390" cy="4602046"/>
          </a:xfrm>
        </p:spPr>
        <p:txBody>
          <a:bodyPr>
            <a:noAutofit/>
          </a:bodyPr>
          <a:lstStyle/>
          <a:p>
            <a:pPr marL="0" indent="0">
              <a:lnSpc>
                <a:spcPct val="107000"/>
              </a:lnSpc>
              <a:spcBef>
                <a:spcPts val="0"/>
              </a:spcBef>
              <a:buNone/>
            </a:pPr>
            <a:r>
              <a:rPr lang="ru-RU" sz="3200" b="1" dirty="0">
                <a:solidFill>
                  <a:srgbClr val="800000"/>
                </a:solidFill>
                <a:latin typeface="Arial" panose="020B0604020202020204" pitchFamily="34" charset="0"/>
                <a:cs typeface="Arial" panose="020B0604020202020204" pitchFamily="34" charset="0"/>
              </a:rPr>
              <a:t>Решение </a:t>
            </a:r>
            <a:r>
              <a:rPr lang="ru-RU" sz="3200" b="1" dirty="0" smtClean="0">
                <a:solidFill>
                  <a:srgbClr val="800000"/>
                </a:solidFill>
                <a:latin typeface="Arial" panose="020B0604020202020204" pitchFamily="34" charset="0"/>
                <a:cs typeface="Arial" panose="020B0604020202020204" pitchFamily="34" charset="0"/>
              </a:rPr>
              <a:t>коллегии </a:t>
            </a:r>
            <a:r>
              <a:rPr lang="ru-RU" sz="3200" b="1" dirty="0">
                <a:solidFill>
                  <a:srgbClr val="800000"/>
                </a:solidFill>
                <a:latin typeface="Arial" panose="020B0604020202020204" pitchFamily="34" charset="0"/>
                <a:cs typeface="Arial" panose="020B0604020202020204" pitchFamily="34" charset="0"/>
              </a:rPr>
              <a:t>Министерства культуры</a:t>
            </a:r>
          </a:p>
          <a:p>
            <a:pPr marL="342900" indent="-342900">
              <a:lnSpc>
                <a:spcPct val="150000"/>
              </a:lnSpc>
              <a:spcBef>
                <a:spcPts val="0"/>
              </a:spcBef>
              <a:spcAft>
                <a:spcPts val="1000"/>
              </a:spcAft>
            </a:pPr>
            <a:endParaRPr lang="ru-RU" sz="800" dirty="0" smtClean="0">
              <a:solidFill>
                <a:srgbClr val="8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30000"/>
              </a:lnSpc>
              <a:spcBef>
                <a:spcPts val="0"/>
              </a:spcBef>
              <a:spcAft>
                <a:spcPts val="1000"/>
              </a:spcAft>
            </a:pP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16 февраля 2016 </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года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коллегия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Министерства культуры поддержала предложение ГМВ о создании государственного Музея Рерихов в качестве филиала ГМВ. При этом было отмечено, что </a:t>
            </a:r>
            <a:r>
              <a:rPr lang="ru-RU" sz="20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r>
              <a:rPr lang="ru-RU" sz="2000" i="1" dirty="0">
                <a:solidFill>
                  <a:srgbClr val="800000"/>
                </a:solidFill>
                <a:latin typeface="Arial" panose="020B0604020202020204" pitchFamily="34" charset="0"/>
                <a:ea typeface="Calibri" panose="020F0502020204030204" pitchFamily="34" charset="0"/>
                <a:cs typeface="Arial" panose="020B0604020202020204" pitchFamily="34" charset="0"/>
              </a:rPr>
              <a:t>создание государственного музея Рерихов станет новым шагом в изучении творческого наследия русских художников и общественно-политических деятелей, что создаваемый музей возьмёт на себя функции не только хранителя культурного наследия, но и будет вносить созидательный вклад в отечественную культуру, а творческое наследие Рерихов в трактовке нового музея послужит конструктивным фактором в установлении культурного диалога между Россией и зарубежными странами</a:t>
            </a:r>
            <a:r>
              <a:rPr lang="ru-RU" sz="20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 </a:t>
            </a:r>
            <a:endParaRPr lang="ru-RU" sz="2000" i="1"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
        <p:nvSpPr>
          <p:cNvPr id="5" name="Прямоугольник 4"/>
          <p:cNvSpPr/>
          <p:nvPr/>
        </p:nvSpPr>
        <p:spPr>
          <a:xfrm>
            <a:off x="545805" y="5425025"/>
            <a:ext cx="11100390" cy="775084"/>
          </a:xfrm>
          <a:prstGeom prst="rect">
            <a:avLst/>
          </a:prstGeom>
        </p:spPr>
        <p:txBody>
          <a:bodyPr wrap="square">
            <a:spAutoFit/>
          </a:bodyPr>
          <a:lstStyle/>
          <a:p>
            <a:pPr marL="285750" indent="-285750">
              <a:lnSpc>
                <a:spcPct val="130000"/>
              </a:lnSpc>
              <a:spcAft>
                <a:spcPts val="1000"/>
              </a:spcAft>
              <a:buFont typeface="Wingdings" panose="05000000000000000000" pitchFamily="2" charset="2"/>
              <a:buChar char="Ø"/>
            </a:pPr>
            <a: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t>Как показали последующие события, ГМВ не выполнил данное </a:t>
            </a:r>
            <a:r>
              <a:rPr lang="ru-RU" b="1" dirty="0" smtClean="0">
                <a:solidFill>
                  <a:srgbClr val="800000"/>
                </a:solidFill>
                <a:latin typeface="Arial" panose="020B0604020202020204" pitchFamily="34" charset="0"/>
                <a:ea typeface="Calibri" panose="020F0502020204030204" pitchFamily="34" charset="0"/>
                <a:cs typeface="Arial" panose="020B0604020202020204" pitchFamily="34" charset="0"/>
              </a:rPr>
              <a:t>решение коллегии</a:t>
            </a:r>
            <a: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t>, </a:t>
            </a:r>
            <a:b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br>
            <a: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t>а должностные лица Министерства культуры его проигнорировали.</a:t>
            </a:r>
          </a:p>
        </p:txBody>
      </p:sp>
    </p:spTree>
    <p:extLst>
      <p:ext uri="{BB962C8B-B14F-4D97-AF65-F5344CB8AC3E}">
        <p14:creationId xmlns:p14="http://schemas.microsoft.com/office/powerpoint/2010/main" val="126453433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174567" y="-66506"/>
            <a:ext cx="5015998" cy="7044493"/>
          </a:xfrm>
          <a:prstGeom prst="rect">
            <a:avLst/>
          </a:prstGeom>
        </p:spPr>
        <p:txBody>
          <a:bodyPr wrap="square">
            <a:spAutoFit/>
          </a:bodyPr>
          <a:lstStyle/>
          <a:p>
            <a:pPr lvl="0">
              <a:lnSpc>
                <a:spcPct val="107000"/>
              </a:lnSpc>
            </a:pPr>
            <a:r>
              <a:rPr lang="ru-RU" sz="3200" b="1" dirty="0">
                <a:solidFill>
                  <a:srgbClr val="800000"/>
                </a:solidFill>
                <a:latin typeface="Arial" panose="020B0604020202020204" pitchFamily="34" charset="0"/>
                <a:cs typeface="Arial" panose="020B0604020202020204" pitchFamily="34" charset="0"/>
              </a:rPr>
              <a:t>Передача </a:t>
            </a:r>
            <a:r>
              <a:rPr lang="ru-RU" sz="3200" b="1" dirty="0" smtClean="0">
                <a:solidFill>
                  <a:srgbClr val="800000"/>
                </a:solidFill>
                <a:latin typeface="Arial" panose="020B0604020202020204" pitchFamily="34" charset="0"/>
                <a:cs typeface="Arial" panose="020B0604020202020204" pitchFamily="34" charset="0"/>
              </a:rPr>
              <a:t>Музею Востока комплекса зданий </a:t>
            </a:r>
            <a:r>
              <a:rPr lang="ru-RU" sz="3200" b="1" dirty="0">
                <a:solidFill>
                  <a:srgbClr val="800000"/>
                </a:solidFill>
                <a:latin typeface="Arial" panose="020B0604020202020204" pitchFamily="34" charset="0"/>
                <a:cs typeface="Arial" panose="020B0604020202020204" pitchFamily="34" charset="0"/>
              </a:rPr>
              <a:t>«Усадьбы Лопухиных»</a:t>
            </a:r>
            <a:r>
              <a:rPr lang="ru-RU" sz="3200" b="1" dirty="0" smtClean="0">
                <a:solidFill>
                  <a:srgbClr val="800000"/>
                </a:solidFill>
                <a:latin typeface="Arial" panose="020B0604020202020204" pitchFamily="34" charset="0"/>
                <a:cs typeface="Arial" panose="020B0604020202020204" pitchFamily="34" charset="0"/>
              </a:rPr>
              <a:t> </a:t>
            </a:r>
            <a:endParaRPr lang="ru-RU" sz="3200" b="1" dirty="0">
              <a:solidFill>
                <a:srgbClr val="800000"/>
              </a:solidFill>
              <a:latin typeface="Arial" panose="020B0604020202020204" pitchFamily="34" charset="0"/>
              <a:cs typeface="Arial" panose="020B0604020202020204" pitchFamily="34" charset="0"/>
            </a:endParaRPr>
          </a:p>
          <a:p>
            <a:pPr lvl="0" indent="180975" algn="ctr">
              <a:lnSpc>
                <a:spcPct val="90000"/>
              </a:lnSpc>
            </a:pPr>
            <a:endParaRPr lang="ru-RU" sz="3200" b="1" dirty="0">
              <a:solidFill>
                <a:prstClr val="black"/>
              </a:solidFill>
              <a:latin typeface="Times New Roman" panose="02020603050405020304" pitchFamily="18" charset="0"/>
              <a:cs typeface="Times New Roman" panose="02020603050405020304" pitchFamily="18" charset="0"/>
            </a:endParaRPr>
          </a:p>
          <a:p>
            <a:pPr marL="342900" lvl="0" indent="-342900">
              <a:lnSpc>
                <a:spcPct val="130000"/>
              </a:lnSpc>
              <a:spcAft>
                <a:spcPts val="1000"/>
              </a:spcAft>
              <a:buFont typeface="Arial" panose="020B0604020202020204" pitchFamily="34" charset="0"/>
              <a:buChar char="•"/>
            </a:pP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Федеральное агентство РФ по управлению государственным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имуществом (управление по Москве),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передавая комплекс усадьбы в управление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ГМВ (распоряжение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№1287 от 11 ноября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2015 г.),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указало, что ГМВ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обязан </a:t>
            </a:r>
            <a:r>
              <a:rPr lang="ru-RU" sz="20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r>
              <a:rPr lang="ru-RU" sz="2000" i="1" dirty="0">
                <a:solidFill>
                  <a:srgbClr val="800000"/>
                </a:solidFill>
                <a:latin typeface="Arial" panose="020B0604020202020204" pitchFamily="34" charset="0"/>
                <a:ea typeface="Calibri" panose="020F0502020204030204" pitchFamily="34" charset="0"/>
                <a:cs typeface="Arial" panose="020B0604020202020204" pitchFamily="34" charset="0"/>
              </a:rPr>
              <a:t>обеспечить эффективное и целевое использование имущества, указанного в пункте 6 настоящего распоряжения</a:t>
            </a:r>
            <a:r>
              <a:rPr lang="ru-RU" sz="2000" i="1" dirty="0" smtClean="0">
                <a:solidFill>
                  <a:srgbClr val="800000"/>
                </a:solidFill>
                <a:latin typeface="Arial" panose="020B0604020202020204" pitchFamily="34" charset="0"/>
                <a:ea typeface="Calibri" panose="020F0502020204030204" pitchFamily="34" charset="0"/>
                <a:cs typeface="Arial" panose="020B0604020202020204" pitchFamily="34" charset="0"/>
              </a:rPr>
              <a:t>».</a:t>
            </a:r>
            <a:endParaRPr lang="ru-RU" sz="2000" i="1" dirty="0">
              <a:solidFill>
                <a:srgbClr val="800000"/>
              </a:solidFill>
              <a:latin typeface="Arial" panose="020B0604020202020204" pitchFamily="34" charset="0"/>
              <a:ea typeface="Calibri" panose="020F0502020204030204" pitchFamily="34" charset="0"/>
              <a:cs typeface="Arial" panose="020B0604020202020204" pitchFamily="34" charset="0"/>
            </a:endParaRPr>
          </a:p>
        </p:txBody>
      </p:sp>
      <p:sp>
        <p:nvSpPr>
          <p:cNvPr id="4" name="Прямоугольник 3"/>
          <p:cNvSpPr/>
          <p:nvPr/>
        </p:nvSpPr>
        <p:spPr>
          <a:xfrm>
            <a:off x="5190564" y="6107767"/>
            <a:ext cx="7440707" cy="812530"/>
          </a:xfrm>
          <a:prstGeom prst="rect">
            <a:avLst/>
          </a:prstGeom>
        </p:spPr>
        <p:txBody>
          <a:bodyPr wrap="square">
            <a:spAutoFit/>
          </a:bodyPr>
          <a:lstStyle/>
          <a:p>
            <a:pPr marL="285750" lvl="0" indent="-285750">
              <a:lnSpc>
                <a:spcPct val="130000"/>
              </a:lnSpc>
              <a:spcAft>
                <a:spcPts val="1000"/>
              </a:spcAft>
              <a:buFont typeface="Wingdings" panose="05000000000000000000" pitchFamily="2" charset="2"/>
              <a:buChar char="Ø"/>
            </a:pPr>
            <a: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t>Это указание </a:t>
            </a:r>
            <a:r>
              <a:rPr lang="ru-RU" b="1" dirty="0" smtClean="0">
                <a:solidFill>
                  <a:srgbClr val="800000"/>
                </a:solidFill>
                <a:latin typeface="Arial" panose="020B0604020202020204" pitchFamily="34" charset="0"/>
                <a:ea typeface="Calibri" panose="020F0502020204030204" pitchFamily="34" charset="0"/>
                <a:cs typeface="Arial" panose="020B0604020202020204" pitchFamily="34" charset="0"/>
              </a:rPr>
              <a:t>федерального агентства </a:t>
            </a:r>
            <a: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t>были грубо нарушены руководством </a:t>
            </a:r>
            <a:r>
              <a:rPr lang="ru-RU" b="1" dirty="0" smtClean="0">
                <a:solidFill>
                  <a:srgbClr val="800000"/>
                </a:solidFill>
                <a:latin typeface="Arial" panose="020B0604020202020204" pitchFamily="34" charset="0"/>
                <a:ea typeface="Calibri" panose="020F0502020204030204" pitchFamily="34" charset="0"/>
                <a:cs typeface="Arial" panose="020B0604020202020204" pitchFamily="34" charset="0"/>
              </a:rPr>
              <a:t>Министерства культуры </a:t>
            </a:r>
            <a: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t>и </a:t>
            </a:r>
            <a:r>
              <a:rPr lang="ru-RU" b="1" dirty="0" smtClean="0">
                <a:solidFill>
                  <a:srgbClr val="800000"/>
                </a:solidFill>
                <a:latin typeface="Arial" panose="020B0604020202020204" pitchFamily="34" charset="0"/>
                <a:ea typeface="Calibri" panose="020F0502020204030204" pitchFamily="34" charset="0"/>
                <a:cs typeface="Arial" panose="020B0604020202020204" pitchFamily="34" charset="0"/>
              </a:rPr>
              <a:t>ГМВ</a:t>
            </a:r>
            <a:r>
              <a:rPr lang="ru-RU" b="1" dirty="0">
                <a:solidFill>
                  <a:srgbClr val="800000"/>
                </a:solidFill>
                <a:latin typeface="Arial" panose="020B0604020202020204" pitchFamily="34" charset="0"/>
                <a:ea typeface="Calibri" panose="020F0502020204030204" pitchFamily="34" charset="0"/>
                <a:cs typeface="Arial" panose="020B0604020202020204" pitchFamily="34" charset="0"/>
              </a:rPr>
              <a:t>.</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0303" y="747780"/>
            <a:ext cx="5890529" cy="4199303"/>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2057" y="327319"/>
            <a:ext cx="4012811" cy="5628929"/>
          </a:xfrm>
          <a:prstGeom prst="rect">
            <a:avLst/>
          </a:prstGeom>
        </p:spPr>
      </p:pic>
    </p:spTree>
    <p:extLst>
      <p:ext uri="{BB962C8B-B14F-4D97-AF65-F5344CB8AC3E}">
        <p14:creationId xmlns:p14="http://schemas.microsoft.com/office/powerpoint/2010/main" val="36060207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brightnessContrast bright="12000" contrast="39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0030" y="1150003"/>
            <a:ext cx="10515600" cy="570539"/>
          </a:xfrm>
        </p:spPr>
        <p:txBody>
          <a:bodyPr>
            <a:noAutofit/>
          </a:bodyPr>
          <a:lstStyle/>
          <a:p>
            <a:pPr>
              <a:lnSpc>
                <a:spcPct val="107000"/>
              </a:lnSpc>
            </a:pPr>
            <a:r>
              <a:rPr lang="ru-RU" sz="3200" b="1" dirty="0">
                <a:solidFill>
                  <a:srgbClr val="800000"/>
                </a:solidFill>
                <a:latin typeface="Arial" panose="020B0604020202020204" pitchFamily="34" charset="0"/>
                <a:ea typeface="+mn-ea"/>
                <a:cs typeface="Arial" panose="020B0604020202020204" pitchFamily="34" charset="0"/>
              </a:rPr>
              <a:t>Начало и прекращение деятельности </a:t>
            </a:r>
            <a:r>
              <a:rPr lang="ru-RU" sz="3200" b="1" dirty="0" smtClean="0">
                <a:solidFill>
                  <a:srgbClr val="800000"/>
                </a:solidFill>
                <a:latin typeface="Arial" panose="020B0604020202020204" pitchFamily="34" charset="0"/>
                <a:ea typeface="+mn-ea"/>
                <a:cs typeface="Arial" panose="020B0604020202020204" pitchFamily="34" charset="0"/>
              </a:rPr>
              <a:t/>
            </a:r>
            <a:br>
              <a:rPr lang="ru-RU" sz="3200" b="1" dirty="0" smtClean="0">
                <a:solidFill>
                  <a:srgbClr val="800000"/>
                </a:solidFill>
                <a:latin typeface="Arial" panose="020B0604020202020204" pitchFamily="34" charset="0"/>
                <a:ea typeface="+mn-ea"/>
                <a:cs typeface="Arial" panose="020B0604020202020204" pitchFamily="34" charset="0"/>
              </a:rPr>
            </a:br>
            <a:r>
              <a:rPr lang="ru-RU" sz="3200" b="1" dirty="0" smtClean="0">
                <a:solidFill>
                  <a:srgbClr val="800000"/>
                </a:solidFill>
                <a:latin typeface="Arial" panose="020B0604020202020204" pitchFamily="34" charset="0"/>
                <a:ea typeface="+mn-ea"/>
                <a:cs typeface="Arial" panose="020B0604020202020204" pitchFamily="34" charset="0"/>
              </a:rPr>
              <a:t>Музея Рерихов</a:t>
            </a:r>
            <a:endParaRPr lang="ru-RU" sz="3200" b="1" dirty="0">
              <a:solidFill>
                <a:srgbClr val="800000"/>
              </a:solidFill>
              <a:latin typeface="Arial" panose="020B0604020202020204" pitchFamily="34" charset="0"/>
              <a:ea typeface="+mn-ea"/>
              <a:cs typeface="Arial" panose="020B0604020202020204" pitchFamily="34" charset="0"/>
            </a:endParaRPr>
          </a:p>
        </p:txBody>
      </p:sp>
      <p:sp>
        <p:nvSpPr>
          <p:cNvPr id="3" name="Объект 2"/>
          <p:cNvSpPr>
            <a:spLocks noGrp="1"/>
          </p:cNvSpPr>
          <p:nvPr>
            <p:ph idx="1"/>
          </p:nvPr>
        </p:nvSpPr>
        <p:spPr>
          <a:xfrm>
            <a:off x="600030" y="2161310"/>
            <a:ext cx="11245605" cy="4696690"/>
          </a:xfrm>
        </p:spPr>
        <p:txBody>
          <a:bodyPr>
            <a:noAutofit/>
          </a:bodyPr>
          <a:lstStyle/>
          <a:p>
            <a:pPr marL="342900" indent="-342900">
              <a:lnSpc>
                <a:spcPct val="130000"/>
              </a:lnSpc>
              <a:spcBef>
                <a:spcPts val="0"/>
              </a:spcBef>
              <a:spcAft>
                <a:spcPts val="1000"/>
              </a:spcAft>
            </a:pP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Музей Рерихов начал свою работу</a:t>
            </a:r>
            <a:r>
              <a:rPr lang="ru-RU" sz="2000" b="1" dirty="0">
                <a:solidFill>
                  <a:srgbClr val="800000"/>
                </a:solidFill>
                <a:latin typeface="Arial" panose="020B0604020202020204" pitchFamily="34" charset="0"/>
                <a:ea typeface="Calibri" panose="020F0502020204030204" pitchFamily="34" charset="0"/>
                <a:cs typeface="Arial" panose="020B0604020202020204" pitchFamily="34" charset="0"/>
              </a:rPr>
              <a:t> 6 октября 2017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года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в главном </a:t>
            </a:r>
            <a:r>
              <a:rPr lang="ru-RU" sz="2000" dirty="0" smtClean="0">
                <a:solidFill>
                  <a:srgbClr val="800000"/>
                </a:solidFill>
                <a:latin typeface="Arial" panose="020B0604020202020204" pitchFamily="34" charset="0"/>
                <a:cs typeface="Arial" panose="020B0604020202020204" pitchFamily="34" charset="0"/>
              </a:rPr>
              <a:t>здании </a:t>
            </a:r>
            <a:r>
              <a:rPr lang="ru-RU" sz="2000" dirty="0">
                <a:solidFill>
                  <a:srgbClr val="800000"/>
                </a:solidFill>
                <a:latin typeface="Arial" panose="020B0604020202020204" pitchFamily="34" charset="0"/>
                <a:cs typeface="Arial" panose="020B0604020202020204" pitchFamily="34" charset="0"/>
              </a:rPr>
              <a:t>усадьбы </a:t>
            </a:r>
            <a:r>
              <a:rPr lang="ru-RU" sz="2000" dirty="0" smtClean="0">
                <a:solidFill>
                  <a:srgbClr val="800000"/>
                </a:solidFill>
                <a:latin typeface="Arial" panose="020B0604020202020204" pitchFamily="34" charset="0"/>
                <a:cs typeface="Arial" panose="020B0604020202020204" pitchFamily="34" charset="0"/>
              </a:rPr>
              <a:t>Лопухиных</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проведя за два года несколько с выставок картин Н.К. и С.Н. Рерихов, а так же организовав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временную</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 экспозицию картин художников. </a:t>
            </a:r>
            <a:r>
              <a:rPr lang="ru-RU" sz="2000" b="1" dirty="0" smtClean="0">
                <a:solidFill>
                  <a:srgbClr val="800000"/>
                </a:solidFill>
                <a:latin typeface="Arial" panose="020B0604020202020204" pitchFamily="34" charset="0"/>
                <a:ea typeface="Calibri" panose="020F0502020204030204" pitchFamily="34" charset="0"/>
                <a:cs typeface="Arial" panose="020B0604020202020204" pitchFamily="34" charset="0"/>
              </a:rPr>
              <a:t>На этом деятельность по созданию Музея Рерихов в качестве филиала ГМВ фактически завершилась. </a:t>
            </a:r>
          </a:p>
          <a:p>
            <a:pPr marL="342900" indent="-342900">
              <a:lnSpc>
                <a:spcPct val="130000"/>
              </a:lnSpc>
              <a:spcBef>
                <a:spcPts val="0"/>
              </a:spcBef>
              <a:spcAft>
                <a:spcPts val="1000"/>
              </a:spcAft>
            </a:pP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В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течение длительного времени не утверждалась концепция развития Музея Рерихов, не был разработан проект постоянной экспозиции, не были решены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принципиальные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и технические проблемы деятельности музея. </a:t>
            </a:r>
          </a:p>
          <a:p>
            <a:pPr marL="342900" indent="-342900">
              <a:lnSpc>
                <a:spcPct val="130000"/>
              </a:lnSpc>
              <a:spcBef>
                <a:spcPts val="0"/>
              </a:spcBef>
              <a:spcAft>
                <a:spcPts val="1000"/>
              </a:spcAft>
            </a:pP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Национальный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рериховский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комитет неоднократно обращал внимание руководства ГМВ и Минкульта на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неудовлетворительную ситуацию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с формированием музея. Руководство ГМВ и </a:t>
            </a:r>
            <a:r>
              <a:rPr lang="ru-RU" sz="2000" dirty="0" smtClean="0">
                <a:solidFill>
                  <a:srgbClr val="800000"/>
                </a:solidFill>
                <a:latin typeface="Arial" panose="020B0604020202020204" pitchFamily="34" charset="0"/>
                <a:ea typeface="Calibri" panose="020F0502020204030204" pitchFamily="34" charset="0"/>
                <a:cs typeface="Arial" panose="020B0604020202020204" pitchFamily="34" charset="0"/>
              </a:rPr>
              <a:t>Министерства </a:t>
            </a:r>
            <a:r>
              <a:rPr lang="ru-RU" sz="2000" dirty="0">
                <a:solidFill>
                  <a:srgbClr val="800000"/>
                </a:solidFill>
                <a:latin typeface="Arial" panose="020B0604020202020204" pitchFamily="34" charset="0"/>
                <a:ea typeface="Calibri" panose="020F0502020204030204" pitchFamily="34" charset="0"/>
                <a:cs typeface="Arial" panose="020B0604020202020204" pitchFamily="34" charset="0"/>
              </a:rPr>
              <a:t>культуры игнорировало эти обращения.</a:t>
            </a:r>
          </a:p>
        </p:txBody>
      </p:sp>
    </p:spTree>
    <p:extLst>
      <p:ext uri="{BB962C8B-B14F-4D97-AF65-F5344CB8AC3E}">
        <p14:creationId xmlns:p14="http://schemas.microsoft.com/office/powerpoint/2010/main" val="37526492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1465</TotalTime>
  <Words>1176</Words>
  <Application>Microsoft Office PowerPoint</Application>
  <PresentationFormat>Custom</PresentationFormat>
  <Paragraphs>72</Paragraphs>
  <Slides>18</Slides>
  <Notes>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Начало и прекращение деятельности  Музея Рерихов</vt:lpstr>
      <vt:lpstr>2018 год. Курс на ликвидацию Музея Рерихов</vt:lpstr>
      <vt:lpstr>Дальнейшие шаги по блокированию деятельности Музея Рерихов</vt:lpstr>
      <vt:lpstr>Отписки и дезинформация  Минкульта</vt:lpstr>
      <vt:lpstr>Отписки и дезинформация  Минкульта</vt:lpstr>
      <vt:lpstr>Отписки и дезинформация  Минкульта</vt:lpstr>
      <vt:lpstr>Дальнейшие шаги по передаче «Усадьбы Лопухиных» другим пользователям</vt:lpstr>
      <vt:lpstr>PowerPoint Presentation</vt:lpstr>
      <vt:lpstr>Прекращение деятельности Музея Рерихов</vt:lpstr>
      <vt:lpstr>Уничтожение Музея Рерихов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Лев</dc:creator>
  <cp:lastModifiedBy>egor.turley</cp:lastModifiedBy>
  <cp:revision>146</cp:revision>
  <dcterms:created xsi:type="dcterms:W3CDTF">2019-07-09T07:37:20Z</dcterms:created>
  <dcterms:modified xsi:type="dcterms:W3CDTF">2020-02-14T07:17:35Z</dcterms:modified>
</cp:coreProperties>
</file>